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7" r:id="rId3"/>
    <p:sldId id="267" r:id="rId4"/>
    <p:sldId id="262" r:id="rId5"/>
    <p:sldId id="259" r:id="rId6"/>
    <p:sldId id="260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651C61-D7B7-4E22-AC17-8C661758826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DC74BE-3A22-453F-ACC4-0C95EBBA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2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6B1893-4744-450C-8300-1C5A5FA283E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11AE43-EE83-42DF-ACE8-0ED9E885B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0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1AE43-EE83-42DF-ACE8-0ED9E885B3D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3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7AB5E5-30CA-459B-9A56-1FA08706B10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FB37ED-22CC-4E06-A43F-1197E11F0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CalCode Requirements  113947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Expansion of duties for person in charge</a:t>
            </a:r>
          </a:p>
          <a:p>
            <a:pPr marL="0" indent="0">
              <a:buNone/>
            </a:pPr>
            <a:r>
              <a:rPr lang="en-US" dirty="0" smtClean="0"/>
              <a:t>Person in charge must:</a:t>
            </a:r>
          </a:p>
          <a:p>
            <a:pPr marL="731520" lvl="1" indent="-457200"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ave adequate knowledge of major food allergens, foods identified as major food allergens, and the symptoms that a major food allergen could cause in a sensitive individual who has an allergic  reaction.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731520" lvl="1" indent="-457200">
              <a:buClr>
                <a:schemeClr val="accent1"/>
              </a:buClr>
              <a:buSzPct val="100000"/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Educate the employees at the food facility regarding the information described in paragraph (1), which the person in charge may elect to accomplish by, among other methods, using a poster or job aid to which the employee can refer.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Major Food Allergens Defined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397823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http://www.fda.gov/downloads/Food/ResourcesForYou/Consumers/UCM079428.pdf</a:t>
            </a:r>
            <a:endParaRPr lang="en-US" sz="1400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5" t="37210" r="50568" b="53084"/>
          <a:stretch>
            <a:fillRect/>
          </a:stretch>
        </p:blipFill>
        <p:spPr bwMode="auto">
          <a:xfrm>
            <a:off x="7917089" y="3192462"/>
            <a:ext cx="1006475" cy="127158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75" t="49947" r="57706" b="40494"/>
          <a:stretch>
            <a:fillRect/>
          </a:stretch>
        </p:blipFill>
        <p:spPr bwMode="auto">
          <a:xfrm>
            <a:off x="7917089" y="1686831"/>
            <a:ext cx="952500" cy="12525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6" t="37065" r="57953" b="53300"/>
          <a:stretch>
            <a:fillRect/>
          </a:stretch>
        </p:blipFill>
        <p:spPr bwMode="auto">
          <a:xfrm>
            <a:off x="5643336" y="4648200"/>
            <a:ext cx="952500" cy="1262063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6" t="49782" r="43590" b="40506"/>
          <a:stretch>
            <a:fillRect/>
          </a:stretch>
        </p:blipFill>
        <p:spPr bwMode="auto">
          <a:xfrm>
            <a:off x="6779646" y="4651375"/>
            <a:ext cx="1014412" cy="127317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3" t="37257" r="36717" b="53084"/>
          <a:stretch>
            <a:fillRect/>
          </a:stretch>
        </p:blipFill>
        <p:spPr bwMode="auto">
          <a:xfrm>
            <a:off x="6765358" y="3200400"/>
            <a:ext cx="1028700" cy="126365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4" t="37120" r="43590" b="53247"/>
          <a:stretch>
            <a:fillRect/>
          </a:stretch>
        </p:blipFill>
        <p:spPr bwMode="auto">
          <a:xfrm>
            <a:off x="5576887" y="3201988"/>
            <a:ext cx="1046163" cy="1262062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5" t="49825" r="50568" b="40512"/>
          <a:stretch>
            <a:fillRect/>
          </a:stretch>
        </p:blipFill>
        <p:spPr bwMode="auto">
          <a:xfrm>
            <a:off x="6739845" y="1686831"/>
            <a:ext cx="1006475" cy="126682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71" t="50085" r="36681" b="40172"/>
          <a:stretch>
            <a:fillRect/>
          </a:stretch>
        </p:blipFill>
        <p:spPr bwMode="auto">
          <a:xfrm>
            <a:off x="7882164" y="4648200"/>
            <a:ext cx="1022350" cy="127635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1296080"/>
            <a:ext cx="6443436" cy="545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Major food allergens include: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Milk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Eggs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FISH, including, but not limited to, bass, flounder,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cod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Crustacean shellfish including, but not limited </a:t>
            </a:r>
            <a:r>
              <a:rPr lang="en-US" dirty="0" smtClean="0">
                <a:solidFill>
                  <a:schemeClr val="tx1"/>
                </a:solidFill>
              </a:rPr>
              <a:t>                             to</a:t>
            </a:r>
            <a:r>
              <a:rPr lang="en-US" dirty="0">
                <a:solidFill>
                  <a:schemeClr val="tx1"/>
                </a:solidFill>
              </a:rPr>
              <a:t>, crab, lobster, and shrimp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Tree nuts including, but not limited to, almonds,                             pecans, and walnuts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Wheat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Peanuts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Soybeans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 Black" panose="020B0A040201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FOOD ingredient that contains protein </a:t>
            </a:r>
            <a:r>
              <a:rPr lang="en-US" dirty="0" smtClean="0">
                <a:solidFill>
                  <a:schemeClr val="tx1"/>
                </a:solidFill>
              </a:rPr>
              <a:t>                        derived from </a:t>
            </a:r>
            <a:r>
              <a:rPr lang="en-US" dirty="0">
                <a:solidFill>
                  <a:schemeClr val="tx1"/>
                </a:solidFill>
              </a:rPr>
              <a:t>any of the above listed </a:t>
            </a:r>
            <a:r>
              <a:rPr lang="en-US" dirty="0" smtClean="0">
                <a:solidFill>
                  <a:schemeClr val="tx1"/>
                </a:solidFill>
              </a:rPr>
              <a:t>foods                                       e.g</a:t>
            </a:r>
            <a:r>
              <a:rPr lang="en-US" dirty="0">
                <a:solidFill>
                  <a:schemeClr val="tx1"/>
                </a:solidFill>
              </a:rPr>
              <a:t>. peanut butter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8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Major Food Allergens Defined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397823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http://www.fda.gov/downloads/Food/ResourcesForYou/Consumers/UCM079428.pdf</a:t>
            </a:r>
            <a:endParaRPr lang="en-US" sz="1400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5" t="37210" r="50568" b="53084"/>
          <a:stretch>
            <a:fillRect/>
          </a:stretch>
        </p:blipFill>
        <p:spPr bwMode="auto">
          <a:xfrm>
            <a:off x="7917089" y="3192462"/>
            <a:ext cx="1006475" cy="127158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75" t="49947" r="57706" b="40494"/>
          <a:stretch>
            <a:fillRect/>
          </a:stretch>
        </p:blipFill>
        <p:spPr bwMode="auto">
          <a:xfrm>
            <a:off x="7917089" y="1686831"/>
            <a:ext cx="952500" cy="12525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6" t="37065" r="57953" b="53300"/>
          <a:stretch>
            <a:fillRect/>
          </a:stretch>
        </p:blipFill>
        <p:spPr bwMode="auto">
          <a:xfrm>
            <a:off x="5643336" y="4648200"/>
            <a:ext cx="952500" cy="1262063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6" t="49782" r="43590" b="40506"/>
          <a:stretch>
            <a:fillRect/>
          </a:stretch>
        </p:blipFill>
        <p:spPr bwMode="auto">
          <a:xfrm>
            <a:off x="6779646" y="4651375"/>
            <a:ext cx="1014412" cy="127317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3" t="37257" r="36717" b="53084"/>
          <a:stretch>
            <a:fillRect/>
          </a:stretch>
        </p:blipFill>
        <p:spPr bwMode="auto">
          <a:xfrm>
            <a:off x="6765358" y="3200400"/>
            <a:ext cx="1028700" cy="126365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4" t="37120" r="43590" b="53247"/>
          <a:stretch>
            <a:fillRect/>
          </a:stretch>
        </p:blipFill>
        <p:spPr bwMode="auto">
          <a:xfrm>
            <a:off x="5576887" y="3201988"/>
            <a:ext cx="1046163" cy="1262062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5" t="49825" r="50568" b="40512"/>
          <a:stretch>
            <a:fillRect/>
          </a:stretch>
        </p:blipFill>
        <p:spPr bwMode="auto">
          <a:xfrm>
            <a:off x="6739845" y="1686831"/>
            <a:ext cx="1006475" cy="126682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71" t="50085" r="36681" b="40172"/>
          <a:stretch>
            <a:fillRect/>
          </a:stretch>
        </p:blipFill>
        <p:spPr bwMode="auto">
          <a:xfrm>
            <a:off x="7882164" y="4648200"/>
            <a:ext cx="1022350" cy="127635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1407480"/>
            <a:ext cx="5105400" cy="3056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Major food allergens </a:t>
            </a:r>
            <a:r>
              <a:rPr lang="en-US" sz="2000" b="1" i="1" u="sng" dirty="0" smtClean="0">
                <a:solidFill>
                  <a:schemeClr val="tx1"/>
                </a:solidFill>
              </a:rPr>
              <a:t>do not </a:t>
            </a:r>
            <a:r>
              <a:rPr lang="en-US" sz="2000" b="1" dirty="0" smtClean="0">
                <a:solidFill>
                  <a:schemeClr val="tx1"/>
                </a:solidFill>
              </a:rPr>
              <a:t>include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highly refined oil derived from a major food allergen, and any ingredient derived from that highly refined oil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ingredient exempt under the FOOD Allergen Labeling and Consumer Protection Act of 2004 (fresh fruits and vegetables)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Symptoms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1800" dirty="0" smtClean="0"/>
          </a:p>
          <a:p>
            <a:r>
              <a:rPr lang="en-US" sz="1800" dirty="0" smtClean="0"/>
              <a:t>Hives</a:t>
            </a:r>
          </a:p>
          <a:p>
            <a:r>
              <a:rPr lang="en-US" sz="1800" dirty="0" smtClean="0"/>
              <a:t>Flushed skin or rash</a:t>
            </a:r>
          </a:p>
          <a:p>
            <a:r>
              <a:rPr lang="en-US" sz="1800" dirty="0"/>
              <a:t>Face, tongue, or lip swelling</a:t>
            </a:r>
          </a:p>
          <a:p>
            <a:r>
              <a:rPr lang="en-US" sz="1800" dirty="0"/>
              <a:t>Vomiting and/or diarrhea</a:t>
            </a:r>
          </a:p>
          <a:p>
            <a:r>
              <a:rPr lang="en-US" sz="1800" dirty="0"/>
              <a:t>Abdominal cramps</a:t>
            </a:r>
          </a:p>
          <a:p>
            <a:r>
              <a:rPr lang="en-US" sz="1800" dirty="0" smtClean="0"/>
              <a:t>Tingling or itchy sensation in </a:t>
            </a:r>
            <a:endParaRPr lang="en-US" sz="1800" dirty="0"/>
          </a:p>
          <a:p>
            <a:pPr marL="293688" indent="0">
              <a:spcBef>
                <a:spcPts val="0"/>
              </a:spcBef>
              <a:buNone/>
            </a:pPr>
            <a:r>
              <a:rPr lang="en-US" sz="1800" dirty="0" smtClean="0"/>
              <a:t>the mouth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038600" y="2574471"/>
            <a:ext cx="4343400" cy="2286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Coughing or wheezing</a:t>
            </a:r>
          </a:p>
          <a:p>
            <a:r>
              <a:rPr lang="en-US" sz="1800" dirty="0" smtClean="0"/>
              <a:t>Dizziness and/or lightheadedness</a:t>
            </a:r>
          </a:p>
          <a:p>
            <a:r>
              <a:rPr lang="en-US" sz="1800" dirty="0" smtClean="0"/>
              <a:t>Difficulty breathing</a:t>
            </a:r>
          </a:p>
          <a:p>
            <a:r>
              <a:rPr lang="en-US" sz="1800" dirty="0" smtClean="0"/>
              <a:t>Loss of consciousness</a:t>
            </a:r>
          </a:p>
          <a:p>
            <a:r>
              <a:rPr lang="en-US" sz="1800" dirty="0"/>
              <a:t>Swelling of the throat and </a:t>
            </a:r>
            <a:r>
              <a:rPr lang="en-US" sz="1800" dirty="0" smtClean="0"/>
              <a:t>vocal cords</a:t>
            </a:r>
            <a:endParaRPr lang="en-US" sz="1800" dirty="0"/>
          </a:p>
          <a:p>
            <a:endParaRPr lang="en-US" sz="1700" dirty="0" smtClean="0"/>
          </a:p>
          <a:p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94407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ild </a:t>
            </a:r>
            <a:r>
              <a:rPr lang="en-US" i="1" dirty="0" smtClean="0"/>
              <a:t>symptoms </a:t>
            </a:r>
            <a:r>
              <a:rPr lang="en-US" dirty="0" smtClean="0"/>
              <a:t>that occur after ingesting a food allergen are not always a measure of mild </a:t>
            </a:r>
            <a:r>
              <a:rPr lang="en-US" i="1" dirty="0" smtClean="0"/>
              <a:t>severity</a:t>
            </a:r>
            <a:r>
              <a:rPr lang="en-US" dirty="0" smtClean="0"/>
              <a:t>. If not treated promptly, these symptoms can become more serious and can lead to </a:t>
            </a:r>
            <a:r>
              <a:rPr lang="en-US" b="1" dirty="0" smtClean="0"/>
              <a:t>anaphylaxis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534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Symptoms of food allergies typically appear from within a few minutes to two hours after a person has eaten the food to which he or she is allergic.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397823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http://www.fda.gov/downloads/Food/ResourcesForYou/Consumers/UCM079428.pdf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344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</a:t>
            </a:r>
            <a:r>
              <a:rPr lang="en-US" b="1" dirty="0" smtClean="0">
                <a:solidFill>
                  <a:schemeClr val="accent1"/>
                </a:solidFill>
              </a:rPr>
              <a:t>naphylactic </a:t>
            </a:r>
            <a:r>
              <a:rPr lang="en-US" b="1" dirty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hock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397823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http://www.fda.gov/downloads/Food/ResourcesForYou/Consumers/UCM079428.pdf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7200" y="1496786"/>
            <a:ext cx="8229600" cy="4675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Following ingestion of a food allergen(s), a person with food allergies can experience a severe, life-threatening allergic reaction called </a:t>
            </a:r>
            <a:r>
              <a:rPr lang="en-US" sz="2400" b="1" i="1" dirty="0">
                <a:solidFill>
                  <a:schemeClr val="tx1"/>
                </a:solidFill>
              </a:rPr>
              <a:t>anaphylaxis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This can lead to: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>
                <a:solidFill>
                  <a:schemeClr val="tx1"/>
                </a:solidFill>
              </a:rPr>
              <a:t>constricted airways in the lungs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>
                <a:solidFill>
                  <a:schemeClr val="tx1"/>
                </a:solidFill>
              </a:rPr>
              <a:t>severe lowering of blood pressure and shock (“</a:t>
            </a:r>
            <a:r>
              <a:rPr lang="en-US" b="1" dirty="0">
                <a:solidFill>
                  <a:schemeClr val="tx1"/>
                </a:solidFill>
              </a:rPr>
              <a:t>anaphylactic shock</a:t>
            </a:r>
            <a:r>
              <a:rPr lang="en-US" dirty="0">
                <a:solidFill>
                  <a:schemeClr val="tx1"/>
                </a:solidFill>
              </a:rPr>
              <a:t>”)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>
                <a:solidFill>
                  <a:schemeClr val="tx1"/>
                </a:solidFill>
              </a:rPr>
              <a:t>suffocation by swelling of the throat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Each year in the U.S., it is estimated that anaphylaxis to food </a:t>
            </a:r>
            <a:r>
              <a:rPr lang="en-US" b="1" dirty="0" smtClean="0">
                <a:solidFill>
                  <a:schemeClr val="tx1"/>
                </a:solidFill>
              </a:rPr>
              <a:t>     results </a:t>
            </a:r>
            <a:r>
              <a:rPr lang="en-US" b="1" dirty="0">
                <a:solidFill>
                  <a:schemeClr val="tx1"/>
                </a:solidFill>
              </a:rPr>
              <a:t>in: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>
                <a:solidFill>
                  <a:schemeClr val="tx1"/>
                </a:solidFill>
              </a:rPr>
              <a:t>30,000 emergency room visits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>
                <a:solidFill>
                  <a:schemeClr val="tx1"/>
                </a:solidFill>
              </a:rPr>
              <a:t>2,000 hospitalizations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>
                <a:solidFill>
                  <a:schemeClr val="tx1"/>
                </a:solidFill>
              </a:rPr>
              <a:t>150 deaths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How a Food Allergy Order May Travel Through the Restaurant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96058"/>
            <a:ext cx="3886200" cy="465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6397823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ffectLst/>
              </a:rPr>
              <a:t>http://www.foodallergy.org/document.doc?id=143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740729" y="1676400"/>
            <a:ext cx="3848100" cy="2678289"/>
            <a:chOff x="381000" y="2209800"/>
            <a:chExt cx="4038600" cy="2895600"/>
          </a:xfrm>
        </p:grpSpPr>
        <p:sp>
          <p:nvSpPr>
            <p:cNvPr id="5" name="Rectangle 4"/>
            <p:cNvSpPr/>
            <p:nvPr/>
          </p:nvSpPr>
          <p:spPr>
            <a:xfrm>
              <a:off x="381000" y="2209800"/>
              <a:ext cx="4038600" cy="2895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29" name="Picture 5" descr="http://restaurantbriefing.com/wp-content/files_mf/1330977768chefwithcustomer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" y="2427111"/>
              <a:ext cx="3657600" cy="2494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6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Cross-Contact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400800"/>
            <a:ext cx="8847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http://www.foodsafetymonth.com/NFSM/media/activities/English/Weekly_Activities_Eng/NFSEM_wk5_Actvy.pdf?ext=.pdf</a:t>
            </a:r>
            <a:endParaRPr lang="en-US" sz="1200" dirty="0"/>
          </a:p>
        </p:txBody>
      </p:sp>
      <p:pic>
        <p:nvPicPr>
          <p:cNvPr id="4098" name="Picture 2" descr="San Jamar SFC1250CL - Saf-Check Chlorine Measur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96786"/>
            <a:ext cx="1676400" cy="16764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1676400"/>
            <a:ext cx="8458200" cy="480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b="1" u="sng" dirty="0">
                <a:solidFill>
                  <a:schemeClr val="tx1"/>
                </a:solidFill>
              </a:rPr>
              <a:t>How it Occurs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Putting </a:t>
            </a:r>
            <a:r>
              <a:rPr lang="en-US" dirty="0">
                <a:solidFill>
                  <a:schemeClr val="tx1"/>
                </a:solidFill>
              </a:rPr>
              <a:t>food on surfaces that have touched allergens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Not </a:t>
            </a:r>
            <a:r>
              <a:rPr lang="en-US" dirty="0">
                <a:solidFill>
                  <a:schemeClr val="tx1"/>
                </a:solidFill>
              </a:rPr>
              <a:t>washing, rinsing and sanitizing utensils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b="1" u="sng" dirty="0">
                <a:solidFill>
                  <a:schemeClr val="tx1"/>
                </a:solidFill>
              </a:rPr>
              <a:t>How to Avoid it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Wash</a:t>
            </a:r>
            <a:r>
              <a:rPr lang="en-US" dirty="0">
                <a:solidFill>
                  <a:schemeClr val="tx1"/>
                </a:solidFill>
              </a:rPr>
              <a:t>, rinse, and sanitize cookware, utensils, and equipment after handling a food allergen.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Wash </a:t>
            </a:r>
            <a:r>
              <a:rPr lang="en-US" dirty="0">
                <a:solidFill>
                  <a:schemeClr val="tx1"/>
                </a:solidFill>
              </a:rPr>
              <a:t>your hands and change gloves before prepping food.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Prep </a:t>
            </a:r>
            <a:r>
              <a:rPr lang="en-US" dirty="0">
                <a:solidFill>
                  <a:schemeClr val="tx1"/>
                </a:solidFill>
              </a:rPr>
              <a:t>food for customers with food allergies in a separate area from other food.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Label </a:t>
            </a:r>
            <a:r>
              <a:rPr lang="en-US" dirty="0">
                <a:solidFill>
                  <a:schemeClr val="tx1"/>
                </a:solidFill>
              </a:rPr>
              <a:t>food packaged on-site for retail sale. Name all major allergens on the label and follow any additional labeling requirements.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Designate </a:t>
            </a:r>
            <a:r>
              <a:rPr lang="en-US" dirty="0">
                <a:solidFill>
                  <a:schemeClr val="tx1"/>
                </a:solidFill>
              </a:rPr>
              <a:t>different shelves for allergen free foods.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Select </a:t>
            </a:r>
            <a:r>
              <a:rPr lang="en-US" dirty="0">
                <a:solidFill>
                  <a:schemeClr val="tx1"/>
                </a:solidFill>
              </a:rPr>
              <a:t>manufacturer pre-packaged foods with labels instead of foods from bulk containers.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Questions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FariasA\AppData\Local\Microsoft\Windows\Temporary Internet Files\Content.IE5\ER23MHG0\MC910216407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84857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2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F4214F7F83046B98D84FF32E44494" ma:contentTypeVersion="2" ma:contentTypeDescription="Create a new document." ma:contentTypeScope="" ma:versionID="4d655189490f956d74675fda8a8c5e48">
  <xsd:schema xmlns:xsd="http://www.w3.org/2001/XMLSchema" xmlns:xs="http://www.w3.org/2001/XMLSchema" xmlns:p="http://schemas.microsoft.com/office/2006/metadata/properties" xmlns:ns1="http://schemas.microsoft.com/sharepoint/v3" xmlns:ns2="17e58a64-9a02-4a44-8689-3f30d4ccb0d7" targetNamespace="http://schemas.microsoft.com/office/2006/metadata/properties" ma:root="true" ma:fieldsID="50a50b9cca5ad32959bb691ee96f042f" ns1:_="" ns2:_="">
    <xsd:import namespace="http://schemas.microsoft.com/sharepoint/v3"/>
    <xsd:import namespace="17e58a64-9a02-4a44-8689-3f30d4ccb0d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58a64-9a02-4a44-8689-3f30d4ccb0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4EE8EC-E3E9-49B0-BCFF-7C51E9899845}"/>
</file>

<file path=customXml/itemProps2.xml><?xml version="1.0" encoding="utf-8"?>
<ds:datastoreItem xmlns:ds="http://schemas.openxmlformats.org/officeDocument/2006/customXml" ds:itemID="{63B5C22A-BF2D-4E8F-985D-D0A7EB8FB823}"/>
</file>

<file path=customXml/itemProps3.xml><?xml version="1.0" encoding="utf-8"?>
<ds:datastoreItem xmlns:ds="http://schemas.openxmlformats.org/officeDocument/2006/customXml" ds:itemID="{43E3EC5A-8605-4EC1-AC5B-91854AC45E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546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CalCode Requirements  113947</vt:lpstr>
      <vt:lpstr>Major Food Allergens Defined</vt:lpstr>
      <vt:lpstr>Major Food Allergens Defined</vt:lpstr>
      <vt:lpstr>Symptoms</vt:lpstr>
      <vt:lpstr>Anaphylactic Shock</vt:lpstr>
      <vt:lpstr>How a Food Allergy Order May Travel Through the Restaurant</vt:lpstr>
      <vt:lpstr>Cross-Contact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Farias. Ana</dc:creator>
  <cp:lastModifiedBy>RuizZ</cp:lastModifiedBy>
  <cp:revision>47</cp:revision>
  <cp:lastPrinted>2018-01-17T19:35:37Z</cp:lastPrinted>
  <dcterms:created xsi:type="dcterms:W3CDTF">2013-08-15T15:44:57Z</dcterms:created>
  <dcterms:modified xsi:type="dcterms:W3CDTF">2018-01-17T19:41:11Z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0x010100F49F4214F7F83046B98D84FF32E44494</vt:lpwstr>
  </property>
</Properties>
</file>