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9" r:id="rId2"/>
    <p:sldId id="275" r:id="rId3"/>
    <p:sldId id="272" r:id="rId4"/>
    <p:sldId id="284" r:id="rId5"/>
    <p:sldId id="261" r:id="rId6"/>
    <p:sldId id="283" r:id="rId7"/>
    <p:sldId id="285" r:id="rId8"/>
    <p:sldId id="286" r:id="rId9"/>
    <p:sldId id="288" r:id="rId10"/>
    <p:sldId id="273" r:id="rId11"/>
    <p:sldId id="294" r:id="rId12"/>
    <p:sldId id="280" r:id="rId13"/>
    <p:sldId id="263" r:id="rId14"/>
    <p:sldId id="293" r:id="rId15"/>
    <p:sldId id="290" r:id="rId16"/>
    <p:sldId id="292" r:id="rId17"/>
    <p:sldId id="291" r:id="rId18"/>
    <p:sldId id="265" r:id="rId19"/>
    <p:sldId id="277" r:id="rId20"/>
    <p:sldId id="269" r:id="rId21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2A21"/>
    <a:srgbClr val="CE9E2D"/>
    <a:srgbClr val="58595B"/>
    <a:srgbClr val="630E0D"/>
    <a:srgbClr val="1D0E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91" autoAdjust="0"/>
    <p:restoredTop sz="94764" autoAdjust="0"/>
  </p:normalViewPr>
  <p:slideViewPr>
    <p:cSldViewPr snapToGrid="0" snapToObjects="1">
      <p:cViewPr varScale="1">
        <p:scale>
          <a:sx n="110" d="100"/>
          <a:sy n="110" d="100"/>
        </p:scale>
        <p:origin x="-12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2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-2808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7C25CAF-13D8-9A4B-A11D-C373CFB44584}" type="datetimeFigureOut">
              <a:rPr lang="en-US" smtClean="0"/>
              <a:pPr/>
              <a:t>3/28/2014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0266740-F68D-9B4F-9ADC-D286A6D8185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0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440EED8-C65F-F34D-9A2F-CE1978131B32}" type="datetimeFigureOut">
              <a:rPr lang="en-US" smtClean="0"/>
              <a:pPr/>
              <a:t>3/28/2014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F8A1C6-66CB-5847-BCBF-A5F1D5DD90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460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08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discussed what suppliers need to supply to us….this is our</a:t>
            </a:r>
            <a:r>
              <a:rPr lang="en-US" baseline="0" dirty="0" smtClean="0"/>
              <a:t> cert status if we want to supply to someone like a grocery store. CCOF has requirements for labeling similar to new bill.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739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58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Pick to light</a:t>
            </a:r>
            <a:r>
              <a:rPr lang="en-US" baseline="0" dirty="0" smtClean="0"/>
              <a:t> and how it works to pack boxes – 4,500 boxes per day </a:t>
            </a:r>
            <a:r>
              <a:rPr lang="en-US" baseline="0" smtClean="0"/>
              <a:t>18k per week.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62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Box types to choose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214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box comes in additional sizes and indicates where</a:t>
            </a:r>
            <a:r>
              <a:rPr lang="en-US" baseline="0" dirty="0" smtClean="0"/>
              <a:t> product originates from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889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5654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40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428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189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227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937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452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Difference between CO and FFTY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04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Frost,</a:t>
            </a:r>
            <a:r>
              <a:rPr lang="en-US" baseline="0" dirty="0" smtClean="0"/>
              <a:t> etc. postpone harvest times or rain</a:t>
            </a:r>
          </a:p>
          <a:p>
            <a:r>
              <a:rPr lang="en-US" baseline="0" dirty="0" smtClean="0"/>
              <a:t>Field packed (boxes) get lot codes and after packed into boxes or clamshells – lot codes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970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Melons or winter squash in bins</a:t>
            </a:r>
          </a:p>
          <a:p>
            <a:r>
              <a:rPr lang="en-US" dirty="0" smtClean="0"/>
              <a:t>RPCs</a:t>
            </a:r>
            <a:r>
              <a:rPr lang="en-US" baseline="0" dirty="0" smtClean="0"/>
              <a:t> – smaller commodities like grapes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093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Smaller</a:t>
            </a:r>
            <a:r>
              <a:rPr lang="en-US" baseline="0" dirty="0" smtClean="0"/>
              <a:t> falls through first and holes in conveyor get bigger as move down the line so largest product at end.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42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Similar to car wash – place carrots or root</a:t>
            </a:r>
            <a:r>
              <a:rPr lang="en-US" baseline="0" dirty="0" smtClean="0"/>
              <a:t> vegetables on conveyor and spray from above. Water falls into bins below and filtered through filters in storage area to right and re-circulated. Tested and refreshed.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7315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Hydrovac is our blast chiller – vacuums air out to chill quickly for quality – can use water to cool product also like a car wash. Staged</a:t>
            </a:r>
            <a:r>
              <a:rPr lang="en-US" baseline="0" dirty="0" smtClean="0"/>
              <a:t> to be shipped to west sac.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184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F8A1C6-66CB-5847-BCBF-A5F1D5DD90F2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053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467" y="4409353"/>
            <a:ext cx="9144000" cy="545426"/>
          </a:xfrm>
        </p:spPr>
        <p:txBody>
          <a:bodyPr anchor="ctr" anchorCtr="0">
            <a:normAutofit/>
          </a:bodyPr>
          <a:lstStyle>
            <a:lvl1pPr algn="ctr">
              <a:defRPr sz="2500" b="0" i="1" kern="0" cap="none" spc="0">
                <a:solidFill>
                  <a:schemeClr val="tx1"/>
                </a:solidFill>
                <a:latin typeface="Georgia"/>
              </a:defRPr>
            </a:lvl1pPr>
          </a:lstStyle>
          <a:p>
            <a:r>
              <a:rPr lang="en-US" dirty="0" smtClean="0"/>
              <a:t>Present</a:t>
            </a:r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 flipV="1">
            <a:off x="5215468" y="4733663"/>
            <a:ext cx="677332" cy="2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 flipV="1">
            <a:off x="3276601" y="4733665"/>
            <a:ext cx="677332" cy="2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4588937" y="2186174"/>
            <a:ext cx="0" cy="727265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4588937" y="3364564"/>
            <a:ext cx="0" cy="638033"/>
          </a:xfrm>
          <a:prstGeom prst="lin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 userDrawn="1"/>
        </p:nvSpPr>
        <p:spPr>
          <a:xfrm>
            <a:off x="16934" y="2943475"/>
            <a:ext cx="9144000" cy="37253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000" b="0" i="1" kern="0" cap="none" spc="60">
                <a:solidFill>
                  <a:schemeClr val="tx1"/>
                </a:solidFill>
                <a:latin typeface="SignPainter-HouseScript"/>
                <a:ea typeface="+mj-ea"/>
                <a:cs typeface="SignPainter-HouseScript"/>
              </a:defRPr>
            </a:lvl1pPr>
          </a:lstStyle>
          <a:p>
            <a:r>
              <a:rPr lang="en-US" sz="3000" dirty="0" smtClean="0">
                <a:latin typeface="Verdana"/>
              </a:rPr>
              <a:t>&amp;</a:t>
            </a:r>
            <a:endParaRPr lang="en-US" sz="3000" dirty="0">
              <a:latin typeface="Verdana"/>
            </a:endParaRPr>
          </a:p>
        </p:txBody>
      </p:sp>
      <p:pic>
        <p:nvPicPr>
          <p:cNvPr id="17" name="Picture 16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321" y="2260711"/>
            <a:ext cx="2218880" cy="1741886"/>
          </a:xfrm>
          <a:prstGeom prst="rect">
            <a:avLst/>
          </a:prstGeom>
        </p:spPr>
      </p:pic>
      <p:pic>
        <p:nvPicPr>
          <p:cNvPr id="19" name="Picture 18" descr="FFTY-Logo-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93" y="2186174"/>
            <a:ext cx="2548404" cy="1802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28442"/>
            <a:ext cx="9144000" cy="256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400580" y="3034025"/>
            <a:ext cx="1" cy="1048944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87" y="3048000"/>
            <a:ext cx="1291437" cy="1013814"/>
          </a:xfrm>
          <a:prstGeom prst="rect">
            <a:avLst/>
          </a:prstGeom>
        </p:spPr>
      </p:pic>
      <p:pic>
        <p:nvPicPr>
          <p:cNvPr id="7" name="Picture 6" descr="FFTY-Logo-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4" y="3034025"/>
            <a:ext cx="1483227" cy="10489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68801" y="3166532"/>
            <a:ext cx="4495800" cy="702735"/>
          </a:xfrm>
        </p:spPr>
        <p:txBody>
          <a:bodyPr anchor="ctr" anchorCtr="0"/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793" y="6156327"/>
            <a:ext cx="8796874" cy="596370"/>
          </a:xfrm>
        </p:spPr>
        <p:txBody>
          <a:bodyPr/>
          <a:lstStyle>
            <a:lvl1pPr algn="ctr">
              <a:defRPr sz="1600" b="0" i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b="1" dirty="0" smtClean="0"/>
              <a:t>Learn More at: </a:t>
            </a:r>
            <a:r>
              <a:rPr lang="en-US" dirty="0" smtClean="0"/>
              <a:t>www.farmfreshtoyou.com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310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2328442"/>
            <a:ext cx="9144000" cy="256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2400580" y="3034025"/>
            <a:ext cx="1" cy="1048944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87" y="3048000"/>
            <a:ext cx="1291437" cy="1013814"/>
          </a:xfrm>
          <a:prstGeom prst="rect">
            <a:avLst/>
          </a:prstGeom>
        </p:spPr>
      </p:pic>
      <p:pic>
        <p:nvPicPr>
          <p:cNvPr id="7" name="Picture 6" descr="FFTY-Logo-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74" y="3034025"/>
            <a:ext cx="1483227" cy="104894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368801" y="3166532"/>
            <a:ext cx="4495800" cy="702735"/>
          </a:xfrm>
        </p:spPr>
        <p:txBody>
          <a:bodyPr anchor="ctr" anchorCtr="0"/>
          <a:lstStyle>
            <a:lvl1pPr algn="ctr"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793" y="6156327"/>
            <a:ext cx="8796874" cy="596370"/>
          </a:xfrm>
        </p:spPr>
        <p:txBody>
          <a:bodyPr/>
          <a:lstStyle>
            <a:lvl1pPr algn="ctr">
              <a:defRPr sz="1600" b="0" i="0">
                <a:solidFill>
                  <a:schemeClr val="accent1"/>
                </a:solidFill>
                <a:latin typeface="Verdana"/>
              </a:defRPr>
            </a:lvl1pPr>
          </a:lstStyle>
          <a:p>
            <a:r>
              <a:rPr lang="en-US" b="1" dirty="0" smtClean="0"/>
              <a:t>Learn More at: </a:t>
            </a:r>
            <a:r>
              <a:rPr lang="en-US" dirty="0" smtClean="0"/>
              <a:t>www.farmfreshtoyou.com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64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A7FD4B-88DA-4543-913E-A6EB1C5E5D9A}" type="datetimeFigureOut">
              <a:rPr lang="en-US" smtClean="0"/>
              <a:t>3/28/2014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F6A124-BA2F-44A8-8626-6A9413A0F9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34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A7FD4B-88DA-4543-913E-A6EB1C5E5D9A}" type="datetimeFigureOut">
              <a:rPr lang="en-US" smtClean="0"/>
              <a:t>3/28/2014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DF6A124-BA2F-44A8-8626-6A9413A0F9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011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7C37EF-C612-436A-AEFA-4246A4CEBC37}" type="datetimeFigureOut">
              <a:rPr lang="en-US" smtClean="0"/>
              <a:t>3/28/2014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B71EF8B-38BA-4856-BC66-D5B791283BA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9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>
          <a:xfrm>
            <a:off x="4560203" y="583659"/>
            <a:ext cx="0" cy="530378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40" y="550537"/>
            <a:ext cx="790118" cy="620265"/>
          </a:xfrm>
          <a:prstGeom prst="rect">
            <a:avLst/>
          </a:prstGeom>
        </p:spPr>
      </p:pic>
      <p:pic>
        <p:nvPicPr>
          <p:cNvPr id="12" name="Picture 11" descr="FFTY-Logo-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844" y="527969"/>
            <a:ext cx="907458" cy="641758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1594556"/>
            <a:ext cx="9144000" cy="25611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776317"/>
            <a:ext cx="9144000" cy="847368"/>
          </a:xfrm>
        </p:spPr>
        <p:txBody>
          <a:bodyPr anchor="ctr" anchorCtr="0">
            <a:noAutofit/>
          </a:bodyPr>
          <a:lstStyle>
            <a:lvl1pPr algn="ctr">
              <a:defRPr sz="3500" b="0" i="0" kern="1200" cap="none" spc="0">
                <a:solidFill>
                  <a:schemeClr val="bg1"/>
                </a:solidFill>
                <a:latin typeface="Verdana"/>
                <a:cs typeface="SignPainter-HouseScript"/>
              </a:defRPr>
            </a:lvl1pPr>
          </a:lstStyle>
          <a:p>
            <a:r>
              <a:rPr lang="en-US" dirty="0" smtClean="0"/>
              <a:t>Presentation Title Will Go Here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2325733" y="2959896"/>
            <a:ext cx="1307878" cy="0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5482167" y="2959900"/>
            <a:ext cx="1323623" cy="0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44"/>
          <p:cNvSpPr>
            <a:spLocks noGrp="1"/>
          </p:cNvSpPr>
          <p:nvPr>
            <p:ph sz="quarter" idx="11" hasCustomPrompt="1"/>
          </p:nvPr>
        </p:nvSpPr>
        <p:spPr>
          <a:xfrm>
            <a:off x="3700463" y="2743731"/>
            <a:ext cx="1781175" cy="447675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600" kern="1200" baseline="0">
                <a:latin typeface="Georgia"/>
              </a:defRPr>
            </a:lvl1pPr>
            <a:lvl2pPr marL="137160" indent="0" algn="ctr">
              <a:buFontTx/>
              <a:buNone/>
              <a:defRPr kern="1200">
                <a:latin typeface="SignPainter-HouseScript"/>
              </a:defRPr>
            </a:lvl2pPr>
            <a:lvl3pPr marL="320040" indent="0" algn="ctr">
              <a:buFontTx/>
              <a:buNone/>
              <a:defRPr kern="1200">
                <a:latin typeface="SignPainter-HouseScript"/>
              </a:defRPr>
            </a:lvl3pPr>
            <a:lvl4pPr marL="502920" indent="0" algn="ctr">
              <a:buFontTx/>
              <a:buNone/>
              <a:defRPr kern="1200">
                <a:latin typeface="SignPainter-HouseScript"/>
              </a:defRPr>
            </a:lvl4pPr>
            <a:lvl5pPr marL="685800" indent="0" algn="ctr">
              <a:buFontTx/>
              <a:buNone/>
              <a:defRPr kern="1200">
                <a:latin typeface="SignPainter-HouseScript"/>
              </a:defRPr>
            </a:lvl5pPr>
          </a:lstStyle>
          <a:p>
            <a:pPr lvl="0"/>
            <a:r>
              <a:rPr lang="en-US" dirty="0" smtClean="0"/>
              <a:t>November 2013</a:t>
            </a:r>
            <a:endParaRPr lang="en-US" dirty="0"/>
          </a:p>
        </p:txBody>
      </p:sp>
      <p:sp>
        <p:nvSpPr>
          <p:cNvPr id="47" name="Text Placeholder 46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5580063"/>
            <a:ext cx="9144000" cy="312737"/>
          </a:xfrm>
        </p:spPr>
        <p:txBody>
          <a:bodyPr>
            <a:noAutofit/>
          </a:bodyPr>
          <a:lstStyle>
            <a:lvl1pPr marL="0" indent="0" algn="ctr">
              <a:spcBef>
                <a:spcPts val="400"/>
              </a:spcBef>
              <a:buFontTx/>
              <a:buNone/>
              <a:defRPr sz="1800" b="0" i="0" kern="1200" cap="none" spc="100" baseline="0">
                <a:solidFill>
                  <a:schemeClr val="bg1"/>
                </a:solidFill>
                <a:latin typeface="Georgia"/>
              </a:defRPr>
            </a:lvl1pPr>
            <a:lvl2pPr marL="13716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2pPr>
            <a:lvl3pPr marL="32004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3pPr>
            <a:lvl4pPr marL="50292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4pPr>
            <a:lvl5pPr marL="68580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5pPr>
          </a:lstStyle>
          <a:p>
            <a:pPr lvl="0"/>
            <a:r>
              <a:rPr lang="en-US" dirty="0" smtClean="0"/>
              <a:t>Presenter Name</a:t>
            </a:r>
          </a:p>
        </p:txBody>
      </p:sp>
      <p:sp>
        <p:nvSpPr>
          <p:cNvPr id="48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5892800"/>
            <a:ext cx="9144000" cy="338666"/>
          </a:xfrm>
        </p:spPr>
        <p:txBody>
          <a:bodyPr>
            <a:normAutofit/>
          </a:bodyPr>
          <a:lstStyle>
            <a:lvl1pPr marL="0" indent="0" algn="ctr">
              <a:spcBef>
                <a:spcPts val="400"/>
              </a:spcBef>
              <a:buFontTx/>
              <a:buNone/>
              <a:defRPr sz="1600" b="0" i="1" kern="1200" cap="none" spc="0" baseline="0">
                <a:solidFill>
                  <a:schemeClr val="bg1"/>
                </a:solidFill>
                <a:latin typeface="Georgia"/>
              </a:defRPr>
            </a:lvl1pPr>
            <a:lvl2pPr marL="13716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2pPr>
            <a:lvl3pPr marL="32004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3pPr>
            <a:lvl4pPr marL="50292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4pPr>
            <a:lvl5pPr marL="68580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5pPr>
          </a:lstStyle>
          <a:p>
            <a:pPr lvl="0"/>
            <a:r>
              <a:rPr lang="en-US" dirty="0" smtClean="0"/>
              <a:t>Presenter Title Here</a:t>
            </a:r>
          </a:p>
        </p:txBody>
      </p:sp>
      <p:sp>
        <p:nvSpPr>
          <p:cNvPr id="50" name="Text Placeholder 46"/>
          <p:cNvSpPr>
            <a:spLocks noGrp="1"/>
          </p:cNvSpPr>
          <p:nvPr>
            <p:ph type="body" sz="quarter" idx="14" hasCustomPrompt="1"/>
          </p:nvPr>
        </p:nvSpPr>
        <p:spPr>
          <a:xfrm>
            <a:off x="-11797" y="3311529"/>
            <a:ext cx="9144000" cy="719137"/>
          </a:xfrm>
        </p:spPr>
        <p:txBody>
          <a:bodyPr>
            <a:normAutofit/>
          </a:bodyPr>
          <a:lstStyle>
            <a:lvl1pPr marL="0" indent="0" algn="ctr">
              <a:spcBef>
                <a:spcPts val="400"/>
              </a:spcBef>
              <a:buFontTx/>
              <a:buNone/>
              <a:defRPr sz="2500" kern="1200" cap="all" spc="150" baseline="0">
                <a:solidFill>
                  <a:schemeClr val="bg1"/>
                </a:solidFill>
                <a:latin typeface="Verdana"/>
              </a:defRPr>
            </a:lvl1pPr>
            <a:lvl2pPr marL="13716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2pPr>
            <a:lvl3pPr marL="32004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3pPr>
            <a:lvl4pPr marL="50292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4pPr>
            <a:lvl5pPr marL="68580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5pPr>
          </a:lstStyle>
          <a:p>
            <a:pPr lvl="0"/>
            <a:r>
              <a:rPr lang="en-US" dirty="0" smtClean="0"/>
              <a:t>Conference Name Goes 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ssion Objective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65202" y="477837"/>
            <a:ext cx="7247466" cy="5889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202" y="994304"/>
            <a:ext cx="7247466" cy="5762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481667" y="1715296"/>
            <a:ext cx="6265333" cy="0"/>
          </a:xfrm>
          <a:prstGeom prst="line">
            <a:avLst/>
          </a:prstGeom>
          <a:ln w="19050" cmpd="sng"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15534" y="2107321"/>
            <a:ext cx="6231466" cy="3785479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 dirty="0" smtClean="0"/>
              <a:t>Insert Text</a:t>
            </a:r>
          </a:p>
          <a:p>
            <a:r>
              <a:rPr lang="en-US" dirty="0" smtClean="0"/>
              <a:t>Insert Text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 userDrawn="1"/>
        </p:nvCxnSpPr>
        <p:spPr>
          <a:xfrm>
            <a:off x="7845270" y="6027726"/>
            <a:ext cx="0" cy="587143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Capay-Logo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807" y="5994604"/>
            <a:ext cx="790118" cy="620265"/>
          </a:xfrm>
          <a:prstGeom prst="rect">
            <a:avLst/>
          </a:prstGeom>
        </p:spPr>
      </p:pic>
      <p:pic>
        <p:nvPicPr>
          <p:cNvPr id="10" name="Picture 9" descr="FFT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911" y="5972036"/>
            <a:ext cx="907458" cy="641758"/>
          </a:xfrm>
          <a:prstGeom prst="rect">
            <a:avLst/>
          </a:prstGeom>
        </p:spPr>
      </p:pic>
      <p:sp>
        <p:nvSpPr>
          <p:cNvPr id="12" name="Text Placeholder 46"/>
          <p:cNvSpPr>
            <a:spLocks noGrp="1"/>
          </p:cNvSpPr>
          <p:nvPr>
            <p:ph type="body" sz="quarter" idx="12" hasCustomPrompt="1"/>
          </p:nvPr>
        </p:nvSpPr>
        <p:spPr>
          <a:xfrm>
            <a:off x="304801" y="6002871"/>
            <a:ext cx="6087532" cy="237065"/>
          </a:xfrm>
        </p:spPr>
        <p:txBody>
          <a:bodyPr anchor="ctr" anchorCtr="0">
            <a:noAutofit/>
          </a:bodyPr>
          <a:lstStyle>
            <a:lvl1pPr marL="0" indent="0" algn="l">
              <a:spcBef>
                <a:spcPts val="400"/>
              </a:spcBef>
              <a:buFontTx/>
              <a:buNone/>
              <a:defRPr sz="1600" kern="1200" cap="all" spc="150" baseline="0">
                <a:solidFill>
                  <a:schemeClr val="tx2"/>
                </a:solidFill>
                <a:latin typeface="Verdana"/>
              </a:defRPr>
            </a:lvl1pPr>
            <a:lvl2pPr marL="13716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2pPr>
            <a:lvl3pPr marL="32004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3pPr>
            <a:lvl4pPr marL="50292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4pPr>
            <a:lvl5pPr marL="68580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5pPr>
          </a:lstStyle>
          <a:p>
            <a:pPr lvl="0"/>
            <a:r>
              <a:rPr lang="en-US" dirty="0" smtClean="0"/>
              <a:t>Chapter 01</a:t>
            </a:r>
          </a:p>
        </p:txBody>
      </p:sp>
      <p:sp>
        <p:nvSpPr>
          <p:cNvPr id="13" name="Text Placeholder 4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1" y="6248401"/>
            <a:ext cx="6087532" cy="347134"/>
          </a:xfrm>
        </p:spPr>
        <p:txBody>
          <a:bodyPr anchor="ctr" anchorCtr="0">
            <a:noAutofit/>
          </a:bodyPr>
          <a:lstStyle>
            <a:lvl1pPr marL="0" indent="0" algn="l">
              <a:spcBef>
                <a:spcPts val="400"/>
              </a:spcBef>
              <a:buFontTx/>
              <a:buNone/>
              <a:defRPr sz="2500" kern="1200" cap="none" spc="0" baseline="0">
                <a:solidFill>
                  <a:schemeClr val="accent2"/>
                </a:solidFill>
                <a:latin typeface="Verdana"/>
              </a:defRPr>
            </a:lvl1pPr>
            <a:lvl2pPr marL="13716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2pPr>
            <a:lvl3pPr marL="32004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3pPr>
            <a:lvl4pPr marL="50292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4pPr>
            <a:lvl5pPr marL="685800" indent="0" algn="ctr">
              <a:spcBef>
                <a:spcPts val="400"/>
              </a:spcBef>
              <a:buFontTx/>
              <a:buNone/>
              <a:defRPr baseline="0">
                <a:solidFill>
                  <a:schemeClr val="bg1"/>
                </a:solidFill>
                <a:latin typeface="Futura Hv BT Heavy"/>
              </a:defRPr>
            </a:lvl5pPr>
          </a:lstStyle>
          <a:p>
            <a:pPr lvl="0"/>
            <a:r>
              <a:rPr lang="en-US" dirty="0" smtClean="0"/>
              <a:t>Section Title Goes Here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5707063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Page Title Goes Here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1219199"/>
            <a:ext cx="8229600" cy="1588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4800600" y="1591733"/>
            <a:ext cx="3886200" cy="3988330"/>
          </a:xfrm>
        </p:spPr>
        <p:txBody>
          <a:bodyPr/>
          <a:lstStyle/>
          <a:p>
            <a:pPr lvl="0"/>
            <a:r>
              <a:rPr lang="en-US" dirty="0" smtClean="0"/>
              <a:t>Insert Photo or Video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1" y="1592263"/>
            <a:ext cx="3911600" cy="39878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 content will go here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793" y="6134630"/>
            <a:ext cx="5786970" cy="596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kern="0" cap="all" spc="200">
                <a:solidFill>
                  <a:srgbClr val="372A21"/>
                </a:solidFill>
                <a:latin typeface="Futura Bk BT Book"/>
              </a:defRPr>
            </a:lvl1pPr>
          </a:lstStyle>
          <a:p>
            <a:r>
              <a:rPr lang="en-US" sz="1000" b="1" dirty="0" smtClean="0">
                <a:latin typeface="Verdana"/>
              </a:rPr>
              <a:t>Title of presentation </a:t>
            </a:r>
            <a:r>
              <a:rPr lang="en-US" sz="1000" dirty="0" smtClean="0">
                <a:latin typeface="Verdana"/>
              </a:rPr>
              <a:t>| October 2013</a:t>
            </a:r>
            <a:endParaRPr lang="en-US" sz="1000" dirty="0">
              <a:latin typeface="Verdana"/>
            </a:endParaRPr>
          </a:p>
        </p:txBody>
      </p:sp>
      <p:pic>
        <p:nvPicPr>
          <p:cNvPr id="10" name="Picture 9" descr="white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31" y="6133624"/>
            <a:ext cx="807064" cy="597376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8020676" y="6126607"/>
            <a:ext cx="0" cy="587143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95" y="6162023"/>
            <a:ext cx="675996" cy="530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Page Title Goes Here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latin typeface="Futura Hv BT Heavy"/>
              </a:rPr>
              <a:t>Title of presentation </a:t>
            </a:r>
            <a:r>
              <a:rPr lang="en-US" dirty="0" smtClean="0"/>
              <a:t>| October 2013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219199"/>
            <a:ext cx="8229600" cy="1588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457200" y="1490663"/>
            <a:ext cx="8229600" cy="297127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Insert Photo or Video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673600"/>
            <a:ext cx="8229600" cy="10239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Text Description – </a:t>
            </a:r>
            <a:r>
              <a:rPr lang="en-US" dirty="0" err="1" smtClean="0"/>
              <a:t>lorum</a:t>
            </a:r>
            <a:r>
              <a:rPr lang="en-US" dirty="0" smtClean="0"/>
              <a:t> </a:t>
            </a:r>
            <a:r>
              <a:rPr lang="en-US" dirty="0" err="1" smtClean="0"/>
              <a:t>ispum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ante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die does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vitate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. Do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vestiibulm</a:t>
            </a:r>
            <a:r>
              <a:rPr lang="en-US" dirty="0" smtClean="0"/>
              <a:t> </a:t>
            </a:r>
            <a:r>
              <a:rPr lang="en-US" dirty="0" err="1" smtClean="0"/>
              <a:t>pilvinar</a:t>
            </a:r>
            <a:r>
              <a:rPr lang="en-US" dirty="0" smtClean="0"/>
              <a:t> ante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8" name="Picture 7" descr="white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31" y="6133624"/>
            <a:ext cx="807064" cy="597376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8020676" y="6126607"/>
            <a:ext cx="0" cy="587143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95" y="6162023"/>
            <a:ext cx="675996" cy="530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Page Title Goes Here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1219199"/>
            <a:ext cx="8229600" cy="1588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481667"/>
            <a:ext cx="8229600" cy="1134533"/>
          </a:xfrm>
        </p:spPr>
        <p:txBody>
          <a:bodyPr anchor="ctr" anchorCtr="0">
            <a:normAutofit/>
          </a:bodyPr>
          <a:lstStyle>
            <a:lvl1pPr marL="0" indent="0">
              <a:buFontTx/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Intro Text – </a:t>
            </a:r>
            <a:r>
              <a:rPr lang="en-US" dirty="0" err="1" smtClean="0"/>
              <a:t>lorum</a:t>
            </a:r>
            <a:r>
              <a:rPr lang="en-US" dirty="0" smtClean="0"/>
              <a:t> </a:t>
            </a:r>
            <a:r>
              <a:rPr lang="en-US" dirty="0" err="1" smtClean="0"/>
              <a:t>ispum</a:t>
            </a:r>
            <a:r>
              <a:rPr lang="en-US" dirty="0" smtClean="0"/>
              <a:t> dolor sit </a:t>
            </a:r>
            <a:r>
              <a:rPr lang="en-US" dirty="0" err="1" smtClean="0"/>
              <a:t>amet</a:t>
            </a:r>
            <a:r>
              <a:rPr lang="en-US" dirty="0" smtClean="0"/>
              <a:t> ante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 die does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vitate</a:t>
            </a:r>
            <a:r>
              <a:rPr lang="en-US" dirty="0" smtClean="0"/>
              <a:t> </a:t>
            </a:r>
            <a:r>
              <a:rPr lang="en-US" dirty="0" err="1" smtClean="0"/>
              <a:t>turpis</a:t>
            </a:r>
            <a:r>
              <a:rPr lang="en-US" dirty="0" smtClean="0"/>
              <a:t>. Do </a:t>
            </a:r>
            <a:r>
              <a:rPr lang="en-US" dirty="0" err="1" smtClean="0"/>
              <a:t>nec</a:t>
            </a:r>
            <a:r>
              <a:rPr lang="en-US" dirty="0" smtClean="0"/>
              <a:t> </a:t>
            </a:r>
            <a:r>
              <a:rPr lang="en-US" dirty="0" err="1" smtClean="0"/>
              <a:t>vestiibulm</a:t>
            </a:r>
            <a:r>
              <a:rPr lang="en-US" dirty="0" smtClean="0"/>
              <a:t> </a:t>
            </a:r>
            <a:r>
              <a:rPr lang="en-US" dirty="0" err="1" smtClean="0"/>
              <a:t>pilvinar</a:t>
            </a:r>
            <a:r>
              <a:rPr lang="en-US" dirty="0" smtClean="0"/>
              <a:t> ante a </a:t>
            </a:r>
            <a:r>
              <a:rPr lang="en-US" dirty="0" err="1" smtClean="0"/>
              <a:t>rhoncus</a:t>
            </a:r>
            <a:r>
              <a:rPr lang="en-US" dirty="0" smtClean="0"/>
              <a:t> </a:t>
            </a:r>
            <a:r>
              <a:rPr lang="en-US" dirty="0" err="1" smtClean="0"/>
              <a:t>quis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555066" y="2895599"/>
            <a:ext cx="0" cy="2650068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1" y="2895599"/>
            <a:ext cx="3733799" cy="26495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 content will go here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4910668" y="2895599"/>
            <a:ext cx="3776132" cy="2649539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 smtClean="0"/>
              <a:t>Bullet point content will go here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793" y="6134630"/>
            <a:ext cx="5786970" cy="596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kern="0" cap="all" spc="200">
                <a:solidFill>
                  <a:srgbClr val="372A21"/>
                </a:solidFill>
                <a:latin typeface="Futura Bk BT Book"/>
              </a:defRPr>
            </a:lvl1pPr>
          </a:lstStyle>
          <a:p>
            <a:r>
              <a:rPr lang="en-US" sz="1000" b="1" dirty="0" smtClean="0">
                <a:latin typeface="Verdana"/>
              </a:rPr>
              <a:t>Title of presentation </a:t>
            </a:r>
            <a:r>
              <a:rPr lang="en-US" sz="1000" dirty="0" smtClean="0">
                <a:latin typeface="Verdana"/>
              </a:rPr>
              <a:t>| October 2013</a:t>
            </a:r>
            <a:endParaRPr lang="en-US" sz="1000" dirty="0">
              <a:latin typeface="Verdana"/>
            </a:endParaRPr>
          </a:p>
        </p:txBody>
      </p:sp>
      <p:pic>
        <p:nvPicPr>
          <p:cNvPr id="12" name="Picture 11" descr="white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31" y="6133624"/>
            <a:ext cx="807064" cy="597376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020676" y="6126607"/>
            <a:ext cx="0" cy="587143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95" y="6162023"/>
            <a:ext cx="675996" cy="5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657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Page Title Goes Here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57200" y="1219199"/>
            <a:ext cx="8229600" cy="1588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148377371"/>
              </p:ext>
            </p:extLst>
          </p:nvPr>
        </p:nvGraphicFramePr>
        <p:xfrm>
          <a:off x="457200" y="1642533"/>
          <a:ext cx="8229600" cy="389466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258733"/>
                <a:gridCol w="1998134"/>
                <a:gridCol w="1972733"/>
              </a:tblGrid>
              <a:tr h="697654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r>
                        <a:rPr lang="en-US" sz="1400" b="0" i="0" baseline="0" dirty="0" smtClean="0">
                          <a:solidFill>
                            <a:schemeClr val="accent1"/>
                          </a:solidFill>
                          <a:latin typeface="Verdana"/>
                        </a:rPr>
                        <a:t>Lorum Ipsum Dolor Sit</a:t>
                      </a: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r>
                        <a:rPr lang="en-US" sz="1400" baseline="0" dirty="0" smtClean="0">
                          <a:latin typeface="Verdana"/>
                        </a:rPr>
                        <a:t>3-4 weeks</a:t>
                      </a: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r>
                        <a:rPr lang="en-US" sz="1400" baseline="0" dirty="0" smtClean="0">
                          <a:latin typeface="Verdana"/>
                        </a:rPr>
                        <a:t>completed</a:t>
                      </a: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</a:tr>
              <a:tr h="79925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="0" i="0" baseline="0" dirty="0">
                        <a:solidFill>
                          <a:schemeClr val="accent1"/>
                        </a:solidFill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</a:tr>
              <a:tr h="79925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="0" i="0" baseline="0" dirty="0">
                        <a:solidFill>
                          <a:schemeClr val="accent1"/>
                        </a:solidFill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</a:tr>
              <a:tr h="79925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="0" i="0" baseline="0" dirty="0">
                        <a:solidFill>
                          <a:schemeClr val="accent1"/>
                        </a:solidFill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</a:tr>
              <a:tr h="799253"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="0" i="0" baseline="0" dirty="0">
                        <a:solidFill>
                          <a:schemeClr val="accent1"/>
                        </a:solidFill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spcAft>
                          <a:spcPts val="600"/>
                        </a:spcAft>
                        <a:buClr>
                          <a:schemeClr val="accent2"/>
                        </a:buClr>
                        <a:buFontTx/>
                        <a:buNone/>
                      </a:pPr>
                      <a:endParaRPr lang="en-US" sz="1400" baseline="0" dirty="0">
                        <a:latin typeface="Verdana"/>
                      </a:endParaRPr>
                    </a:p>
                  </a:txBody>
                  <a:tcPr marL="182880" marR="182880" marT="91440" marB="91440" anchor="ctr">
                    <a:solidFill>
                      <a:srgbClr val="F5F1E5"/>
                    </a:solidFill>
                  </a:tcPr>
                </a:tc>
              </a:tr>
            </a:tbl>
          </a:graphicData>
        </a:graphic>
      </p:graphicFrame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793" y="6134630"/>
            <a:ext cx="5786970" cy="596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kern="0" cap="all" spc="200">
                <a:solidFill>
                  <a:srgbClr val="372A21"/>
                </a:solidFill>
                <a:latin typeface="Futura Bk BT Book"/>
              </a:defRPr>
            </a:lvl1pPr>
          </a:lstStyle>
          <a:p>
            <a:r>
              <a:rPr lang="en-US" sz="1000" b="1" dirty="0" smtClean="0">
                <a:latin typeface="Verdana"/>
              </a:rPr>
              <a:t>Title of presentation </a:t>
            </a:r>
            <a:r>
              <a:rPr lang="en-US" sz="1000" dirty="0" smtClean="0">
                <a:latin typeface="Verdana"/>
              </a:rPr>
              <a:t>| October 2013</a:t>
            </a:r>
            <a:endParaRPr lang="en-US" sz="1000" dirty="0">
              <a:latin typeface="Verdana"/>
            </a:endParaRPr>
          </a:p>
        </p:txBody>
      </p:sp>
      <p:pic>
        <p:nvPicPr>
          <p:cNvPr id="7" name="Picture 6" descr="whitelogo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231" y="6133624"/>
            <a:ext cx="807064" cy="597376"/>
          </a:xfrm>
          <a:prstGeom prst="rect">
            <a:avLst/>
          </a:prstGeom>
        </p:spPr>
      </p:pic>
      <p:cxnSp>
        <p:nvCxnSpPr>
          <p:cNvPr id="8" name="Straight Connector 7"/>
          <p:cNvCxnSpPr/>
          <p:nvPr userDrawn="1"/>
        </p:nvCxnSpPr>
        <p:spPr>
          <a:xfrm>
            <a:off x="8020676" y="6126607"/>
            <a:ext cx="0" cy="587143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795" y="6162023"/>
            <a:ext cx="675996" cy="5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270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328442"/>
            <a:ext cx="9144000" cy="2561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4678743" y="2943817"/>
            <a:ext cx="0" cy="1367752"/>
          </a:xfrm>
          <a:prstGeom prst="line">
            <a:avLst/>
          </a:prstGeom>
          <a:ln w="12700">
            <a:solidFill>
              <a:srgbClr val="4C5B2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Capay-Logo-RGB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02" y="2968469"/>
            <a:ext cx="1683946" cy="1321945"/>
          </a:xfrm>
          <a:prstGeom prst="rect">
            <a:avLst/>
          </a:prstGeom>
        </p:spPr>
      </p:pic>
      <p:pic>
        <p:nvPicPr>
          <p:cNvPr id="6" name="Picture 5" descr="FFTY-Logo-RGB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270" y="2943817"/>
            <a:ext cx="1934028" cy="1367752"/>
          </a:xfrm>
          <a:prstGeom prst="rect">
            <a:avLst/>
          </a:prstGeom>
        </p:spPr>
      </p:pic>
      <p:sp>
        <p:nvSpPr>
          <p:cNvPr id="12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793" y="6156327"/>
            <a:ext cx="8796874" cy="596370"/>
          </a:xfrm>
        </p:spPr>
        <p:txBody>
          <a:bodyPr/>
          <a:lstStyle>
            <a:lvl1pPr algn="ctr">
              <a:defRPr sz="1600" b="0" i="0">
                <a:solidFill>
                  <a:schemeClr val="bg1"/>
                </a:solidFill>
                <a:latin typeface="Verdana"/>
              </a:defRPr>
            </a:lvl1pPr>
          </a:lstStyle>
          <a:p>
            <a:r>
              <a:rPr lang="en-US" b="1" dirty="0" smtClean="0"/>
              <a:t>Learn More at: </a:t>
            </a:r>
            <a:r>
              <a:rPr lang="en-US" dirty="0" smtClean="0"/>
              <a:t>www.farmfreshtoyou.com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034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77837"/>
            <a:ext cx="8229600" cy="47042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 smtClean="0"/>
              <a:t>Page Title Goes Here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072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7793" y="6134630"/>
            <a:ext cx="5786970" cy="5963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kern="0" cap="all" spc="200">
                <a:solidFill>
                  <a:srgbClr val="372A21"/>
                </a:solidFill>
                <a:latin typeface="Futura Bk BT Book"/>
              </a:defRPr>
            </a:lvl1pPr>
          </a:lstStyle>
          <a:p>
            <a:r>
              <a:rPr lang="en-US" sz="1000" b="1" dirty="0" smtClean="0">
                <a:latin typeface="Verdana"/>
              </a:rPr>
              <a:t>Title of presentation </a:t>
            </a:r>
            <a:r>
              <a:rPr lang="en-US" sz="1000" dirty="0" smtClean="0">
                <a:latin typeface="Verdana"/>
              </a:rPr>
              <a:t>| October 2013</a:t>
            </a:r>
            <a:endParaRPr lang="en-US" sz="1000" dirty="0">
              <a:latin typeface="Verdan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2" r:id="rId3"/>
    <p:sldLayoutId id="2147483650" r:id="rId4"/>
    <p:sldLayoutId id="2147483660" r:id="rId5"/>
    <p:sldLayoutId id="214748365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2500" kern="1200" cap="all" spc="100">
          <a:solidFill>
            <a:schemeClr val="accent1"/>
          </a:solidFill>
          <a:latin typeface="Verdana"/>
          <a:ea typeface="+mj-ea"/>
          <a:cs typeface="SignPainter-HouseScript"/>
        </a:defRPr>
      </a:lvl1pPr>
    </p:titleStyle>
    <p:bodyStyle>
      <a:lvl1pPr marL="0" indent="-137160" algn="l" defTabSz="457200" rtl="0" eaLnBrk="1" latinLnBrk="0" hangingPunct="1">
        <a:spcBef>
          <a:spcPts val="1000"/>
        </a:spcBef>
        <a:buClr>
          <a:schemeClr val="accent2"/>
        </a:buClr>
        <a:buSzPct val="80000"/>
        <a:buFont typeface="Arial"/>
        <a:buChar char="•"/>
        <a:defRPr sz="1600" kern="1200" baseline="0">
          <a:solidFill>
            <a:srgbClr val="372A21"/>
          </a:solidFill>
          <a:latin typeface="Verdana"/>
          <a:ea typeface="+mn-ea"/>
          <a:cs typeface="+mn-cs"/>
        </a:defRPr>
      </a:lvl1pPr>
      <a:lvl2pPr marL="274320" indent="-137160" algn="l" defTabSz="457200" rtl="0" eaLnBrk="1" latinLnBrk="0" hangingPunct="1">
        <a:spcBef>
          <a:spcPts val="1000"/>
        </a:spcBef>
        <a:buClr>
          <a:schemeClr val="accent2"/>
        </a:buClr>
        <a:buSzPct val="80000"/>
        <a:buFont typeface="Arial"/>
        <a:buChar char="•"/>
        <a:defRPr sz="1600" kern="1200" baseline="0">
          <a:solidFill>
            <a:srgbClr val="372A21"/>
          </a:solidFill>
          <a:latin typeface="Verdana"/>
          <a:ea typeface="+mn-ea"/>
          <a:cs typeface="+mn-cs"/>
        </a:defRPr>
      </a:lvl2pPr>
      <a:lvl3pPr marL="457200" indent="-137160" algn="l" defTabSz="457200" rtl="0" eaLnBrk="1" latinLnBrk="0" hangingPunct="1">
        <a:spcBef>
          <a:spcPts val="1000"/>
        </a:spcBef>
        <a:buClr>
          <a:schemeClr val="accent2"/>
        </a:buClr>
        <a:buSzPct val="80000"/>
        <a:buFont typeface="Arial"/>
        <a:buChar char="•"/>
        <a:defRPr sz="1600" kern="1200" baseline="0">
          <a:solidFill>
            <a:srgbClr val="372A21"/>
          </a:solidFill>
          <a:latin typeface="Verdana"/>
          <a:ea typeface="+mn-ea"/>
          <a:cs typeface="+mn-cs"/>
        </a:defRPr>
      </a:lvl3pPr>
      <a:lvl4pPr marL="640080" indent="-137160" algn="l" defTabSz="457200" rtl="0" eaLnBrk="1" latinLnBrk="0" hangingPunct="1">
        <a:spcBef>
          <a:spcPts val="1000"/>
        </a:spcBef>
        <a:buClr>
          <a:schemeClr val="accent2"/>
        </a:buClr>
        <a:buSzPct val="80000"/>
        <a:buFont typeface="Arial"/>
        <a:buChar char="•"/>
        <a:defRPr sz="1600" kern="1200" baseline="0">
          <a:solidFill>
            <a:srgbClr val="372A21"/>
          </a:solidFill>
          <a:latin typeface="Verdana"/>
          <a:ea typeface="+mn-ea"/>
          <a:cs typeface="+mn-cs"/>
        </a:defRPr>
      </a:lvl4pPr>
      <a:lvl5pPr marL="822960" indent="-137160" algn="l" defTabSz="457200" rtl="0" eaLnBrk="1" latinLnBrk="0" hangingPunct="1">
        <a:spcBef>
          <a:spcPts val="1000"/>
        </a:spcBef>
        <a:buClr>
          <a:schemeClr val="accent2"/>
        </a:buClr>
        <a:buSzPct val="80000"/>
        <a:buFont typeface="Arial"/>
        <a:buChar char="•"/>
        <a:defRPr sz="1600" kern="1200" baseline="0">
          <a:solidFill>
            <a:srgbClr val="372A21"/>
          </a:solidFill>
          <a:latin typeface="Verdana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mericasheartland.org/episodes/episode_913/organic_farm.htm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tiff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farmfreshtoyou.com\shared folder\CGS Marketing\FFTY Marketing\CAROL BARSOTTI\leek fiel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61"/>
            <a:ext cx="9144000" cy="685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pPr algn="ctr"/>
            <a:r>
              <a:rPr lang="en-US" dirty="0" smtClean="0"/>
              <a:t>Our Food Safety &amp; certifications</a:t>
            </a:r>
            <a:endParaRPr lang="en-US" dirty="0"/>
          </a:p>
        </p:txBody>
      </p:sp>
      <p:pic>
        <p:nvPicPr>
          <p:cNvPr id="6" name="Picture 2" descr="\\farmfreshtoyou\shared folder\Photos_Logos\LOGOS\Industry Logos\CCO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07" y="4363494"/>
            <a:ext cx="138112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3355" y="165752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93356" y="1144629"/>
            <a:ext cx="3471320" cy="15988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Distribution Centers</a:t>
            </a:r>
          </a:p>
          <a:p>
            <a:r>
              <a:rPr lang="en-US" sz="2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Certified by </a:t>
            </a:r>
            <a:r>
              <a:rPr lang="en-US" sz="2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Ceres - GMPs</a:t>
            </a:r>
            <a:endParaRPr lang="en-US" sz="24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917" y="1144629"/>
            <a:ext cx="1989715" cy="15988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550024" y="2960443"/>
            <a:ext cx="5472954" cy="11678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Farms </a:t>
            </a:r>
            <a:r>
              <a:rPr lang="en-US" sz="2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Certified </a:t>
            </a:r>
            <a:endParaRPr lang="en-US" sz="2400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by Primus - GAPs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355" y="4707285"/>
            <a:ext cx="4116152" cy="143246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All farms &amp; facilities</a:t>
            </a:r>
            <a:r>
              <a:rPr lang="en-US" sz="2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: CCOF </a:t>
            </a:r>
            <a:r>
              <a:rPr lang="en-US" sz="2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certified - Organic</a:t>
            </a:r>
            <a:endParaRPr lang="en-US" sz="240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78" y="3031553"/>
            <a:ext cx="2362200" cy="88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79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qEqfCtag47vqAEZWYr9aCXKsq0f2d8_HXTipiGIjqPE,We-rgqNiR98P5mULcz0W59j1RGYn2vnJnNwxwYsPcc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 b="25926"/>
          <a:stretch>
            <a:fillRect/>
          </a:stretch>
        </p:blipFill>
        <p:spPr>
          <a:xfrm>
            <a:off x="457200" y="3590364"/>
            <a:ext cx="8229600" cy="23572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West Sacramento distribution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283"/>
            <a:ext cx="8229600" cy="4072467"/>
          </a:xfrm>
        </p:spPr>
        <p:txBody>
          <a:bodyPr/>
          <a:lstStyle/>
          <a:p>
            <a:r>
              <a:rPr lang="en-US" dirty="0"/>
              <a:t>Product is received and stored in 1 of 3 different coolers – commodity and temperature </a:t>
            </a:r>
            <a:r>
              <a:rPr lang="en-US" dirty="0" smtClean="0"/>
              <a:t>specific</a:t>
            </a:r>
          </a:p>
          <a:p>
            <a:r>
              <a:rPr lang="en-US" dirty="0" smtClean="0"/>
              <a:t>FFTY Orders are finalized two days prior to delivery date for inventory and delivery routes</a:t>
            </a:r>
          </a:p>
          <a:p>
            <a:r>
              <a:rPr lang="en-US" sz="1800" dirty="0" smtClean="0"/>
              <a:t>Prep </a:t>
            </a:r>
            <a:r>
              <a:rPr lang="en-US" sz="1800" dirty="0"/>
              <a:t>Crew: </a:t>
            </a:r>
          </a:p>
          <a:p>
            <a:pPr lvl="2"/>
            <a:r>
              <a:rPr lang="en-US" dirty="0"/>
              <a:t>Sunday – Wednesday 6pm-5am</a:t>
            </a:r>
          </a:p>
          <a:p>
            <a:pPr lvl="2"/>
            <a:r>
              <a:rPr lang="en-US" dirty="0"/>
              <a:t>Weigh or portion out product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Community Supported Agriculture | February 18,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9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42622"/>
            <a:ext cx="8229600" cy="470429"/>
          </a:xfrm>
        </p:spPr>
        <p:txBody>
          <a:bodyPr/>
          <a:lstStyle/>
          <a:p>
            <a:r>
              <a:rPr lang="en-US" dirty="0" smtClean="0"/>
              <a:t>West Sacramento distribution center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" y="713051"/>
            <a:ext cx="4571998" cy="525744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Packing </a:t>
            </a:r>
            <a:r>
              <a:rPr lang="en-US" sz="1800" dirty="0"/>
              <a:t>Crew: </a:t>
            </a:r>
          </a:p>
          <a:p>
            <a:pPr lvl="2"/>
            <a:r>
              <a:rPr lang="en-US" dirty="0"/>
              <a:t>Monday – Thursday </a:t>
            </a:r>
            <a:r>
              <a:rPr lang="en-US" dirty="0" smtClean="0"/>
              <a:t>6am-5pm</a:t>
            </a:r>
          </a:p>
          <a:p>
            <a:pPr lvl="2"/>
            <a:endParaRPr lang="en-US" sz="200" dirty="0" smtClean="0"/>
          </a:p>
          <a:p>
            <a:pPr lvl="2"/>
            <a:r>
              <a:rPr lang="en-US" dirty="0" smtClean="0"/>
              <a:t>Assemble </a:t>
            </a:r>
            <a:r>
              <a:rPr lang="en-US" dirty="0"/>
              <a:t>boxes </a:t>
            </a:r>
            <a:r>
              <a:rPr lang="en-US" dirty="0" smtClean="0"/>
              <a:t>as selected </a:t>
            </a:r>
            <a:r>
              <a:rPr lang="en-US" dirty="0"/>
              <a:t>by </a:t>
            </a:r>
            <a:r>
              <a:rPr lang="en-US" dirty="0" smtClean="0"/>
              <a:t>customers preferences</a:t>
            </a:r>
          </a:p>
          <a:p>
            <a:pPr lvl="4"/>
            <a:r>
              <a:rPr lang="en-US" sz="1400" dirty="0" smtClean="0"/>
              <a:t>Exclusions and substitutions</a:t>
            </a:r>
          </a:p>
          <a:p>
            <a:pPr lvl="4"/>
            <a:r>
              <a:rPr lang="en-US" sz="1400" dirty="0" smtClean="0"/>
              <a:t>Origin of product</a:t>
            </a:r>
          </a:p>
          <a:p>
            <a:pPr marL="685800" lvl="4" indent="0">
              <a:buNone/>
            </a:pPr>
            <a:endParaRPr lang="en-US" sz="200" dirty="0" smtClean="0"/>
          </a:p>
          <a:p>
            <a:pPr lvl="2"/>
            <a:r>
              <a:rPr lang="en-US" dirty="0" smtClean="0"/>
              <a:t>Each box receives </a:t>
            </a:r>
          </a:p>
          <a:p>
            <a:pPr lvl="4"/>
            <a:r>
              <a:rPr lang="en-US" sz="1400" dirty="0" smtClean="0"/>
              <a:t>Farm News</a:t>
            </a:r>
          </a:p>
          <a:p>
            <a:pPr lvl="4"/>
            <a:r>
              <a:rPr lang="en-US" sz="1400" dirty="0" smtClean="0"/>
              <a:t>Recipes</a:t>
            </a:r>
          </a:p>
          <a:p>
            <a:pPr lvl="4"/>
            <a:r>
              <a:rPr lang="en-US" sz="1400" dirty="0" smtClean="0"/>
              <a:t>Contents of box list</a:t>
            </a:r>
          </a:p>
          <a:p>
            <a:pPr lvl="2"/>
            <a:r>
              <a:rPr lang="en-US" dirty="0" smtClean="0"/>
              <a:t>Regulars </a:t>
            </a:r>
            <a:r>
              <a:rPr lang="en-US" dirty="0"/>
              <a:t>assembled in AM</a:t>
            </a:r>
          </a:p>
          <a:p>
            <a:pPr lvl="2"/>
            <a:r>
              <a:rPr lang="en-US" dirty="0"/>
              <a:t>Specials assembled in </a:t>
            </a:r>
            <a:r>
              <a:rPr lang="en-US" dirty="0" smtClean="0"/>
              <a:t>PM</a:t>
            </a:r>
          </a:p>
          <a:p>
            <a:pPr lvl="2"/>
            <a:r>
              <a:rPr lang="en-US" dirty="0">
                <a:solidFill>
                  <a:schemeClr val="tx1"/>
                </a:solidFill>
              </a:rPr>
              <a:t>Pallets of boxes are organized </a:t>
            </a:r>
            <a:r>
              <a:rPr lang="en-US" dirty="0" smtClean="0">
                <a:solidFill>
                  <a:schemeClr val="tx1"/>
                </a:solidFill>
              </a:rPr>
              <a:t> reverse </a:t>
            </a:r>
            <a:r>
              <a:rPr lang="en-US" dirty="0">
                <a:solidFill>
                  <a:schemeClr val="tx1"/>
                </a:solidFill>
              </a:rPr>
              <a:t>of delivery order</a:t>
            </a:r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Community Supported Agriculture | February 18, 2014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"/>
          <a:stretch/>
        </p:blipFill>
        <p:spPr>
          <a:xfrm>
            <a:off x="4370295" y="948266"/>
            <a:ext cx="4773705" cy="5022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1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qEqfCtag47vqAEZWYr9aCXKsq0f2d8_HXTipiGIjqPE,We-rgqNiR98P5mULcz0W59j1RGYn2vnJnNwxwYsPccg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 b="8391"/>
          <a:stretch>
            <a:fillRect/>
          </a:stretch>
        </p:blipFill>
        <p:spPr/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82388"/>
            <a:ext cx="8624046" cy="542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2"/>
          <p:cNvSpPr txBox="1">
            <a:spLocks/>
          </p:cNvSpPr>
          <p:nvPr/>
        </p:nvSpPr>
        <p:spPr>
          <a:xfrm>
            <a:off x="177793" y="6134630"/>
            <a:ext cx="5786970" cy="59637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100" kern="0" cap="all" spc="200" dirty="0">
                <a:solidFill>
                  <a:srgbClr val="372A21"/>
                </a:solidFill>
                <a:latin typeface="Futura Bk BT Book"/>
              </a:rPr>
              <a:t>Community Supported Agriculture | February 18, 2014</a:t>
            </a:r>
          </a:p>
        </p:txBody>
      </p:sp>
    </p:spTree>
    <p:extLst>
      <p:ext uri="{BB962C8B-B14F-4D97-AF65-F5344CB8AC3E}">
        <p14:creationId xmlns:p14="http://schemas.microsoft.com/office/powerpoint/2010/main" val="253729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US" dirty="0" smtClean="0"/>
              <a:t>Community </a:t>
            </a:r>
            <a:r>
              <a:rPr lang="en-US" dirty="0"/>
              <a:t>Supported Agriculture | February 18, </a:t>
            </a:r>
            <a:r>
              <a:rPr lang="en-US" dirty="0" smtClean="0"/>
              <a:t>2014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0" cy="6010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675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\\farmfreshtoyou\shared folder\Photos_Logos\Brand Committee Photos\BasketFarmOnly.jp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9" b="9909"/>
          <a:stretch>
            <a:fillRect/>
          </a:stretch>
        </p:blipFill>
        <p:spPr bwMode="auto">
          <a:xfrm>
            <a:off x="0" y="2586036"/>
            <a:ext cx="5513294" cy="427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052483" y="356"/>
            <a:ext cx="6091518" cy="32538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-137160" algn="l" defTabSz="457200" rtl="0" eaLnBrk="1" latinLnBrk="0" hangingPunct="1">
              <a:spcBef>
                <a:spcPts val="1000"/>
              </a:spcBef>
              <a:buClr>
                <a:schemeClr val="accent2"/>
              </a:buClr>
              <a:buSzPct val="80000"/>
              <a:buFont typeface="Arial"/>
              <a:buChar char="•"/>
              <a:defRPr sz="1600" kern="1200" baseline="0">
                <a:solidFill>
                  <a:srgbClr val="372A21"/>
                </a:solidFill>
                <a:latin typeface="Verdana"/>
                <a:ea typeface="+mn-ea"/>
                <a:cs typeface="+mn-cs"/>
              </a:defRPr>
            </a:lvl1pPr>
            <a:lvl2pPr marL="274320" indent="-137160" algn="l" defTabSz="457200" rtl="0" eaLnBrk="1" latinLnBrk="0" hangingPunct="1">
              <a:spcBef>
                <a:spcPts val="1000"/>
              </a:spcBef>
              <a:buClr>
                <a:schemeClr val="accent2"/>
              </a:buClr>
              <a:buSzPct val="80000"/>
              <a:buFont typeface="Arial"/>
              <a:buChar char="•"/>
              <a:defRPr sz="1600" kern="1200" baseline="0">
                <a:solidFill>
                  <a:srgbClr val="372A21"/>
                </a:solidFill>
                <a:latin typeface="Verdana"/>
                <a:ea typeface="+mn-ea"/>
                <a:cs typeface="+mn-cs"/>
              </a:defRPr>
            </a:lvl2pPr>
            <a:lvl3pPr marL="457200" indent="-137160" algn="l" defTabSz="457200" rtl="0" eaLnBrk="1" latinLnBrk="0" hangingPunct="1">
              <a:spcBef>
                <a:spcPts val="1000"/>
              </a:spcBef>
              <a:buClr>
                <a:schemeClr val="accent2"/>
              </a:buClr>
              <a:buSzPct val="80000"/>
              <a:buFont typeface="Arial"/>
              <a:buChar char="•"/>
              <a:defRPr sz="1600" kern="1200" baseline="0">
                <a:solidFill>
                  <a:srgbClr val="372A21"/>
                </a:solidFill>
                <a:latin typeface="Verdana"/>
                <a:ea typeface="+mn-ea"/>
                <a:cs typeface="+mn-cs"/>
              </a:defRPr>
            </a:lvl3pPr>
            <a:lvl4pPr marL="640080" indent="-137160" algn="l" defTabSz="457200" rtl="0" eaLnBrk="1" latinLnBrk="0" hangingPunct="1">
              <a:spcBef>
                <a:spcPts val="1000"/>
              </a:spcBef>
              <a:buClr>
                <a:schemeClr val="accent2"/>
              </a:buClr>
              <a:buSzPct val="80000"/>
              <a:buFont typeface="Arial"/>
              <a:buChar char="•"/>
              <a:defRPr sz="1600" kern="1200" baseline="0">
                <a:solidFill>
                  <a:srgbClr val="372A21"/>
                </a:solidFill>
                <a:latin typeface="Verdana"/>
                <a:ea typeface="+mn-ea"/>
                <a:cs typeface="+mn-cs"/>
              </a:defRPr>
            </a:lvl4pPr>
            <a:lvl5pPr marL="822960" indent="-137160" algn="l" defTabSz="457200" rtl="0" eaLnBrk="1" latinLnBrk="0" hangingPunct="1">
              <a:spcBef>
                <a:spcPts val="1000"/>
              </a:spcBef>
              <a:buClr>
                <a:schemeClr val="accent2"/>
              </a:buClr>
              <a:buSzPct val="80000"/>
              <a:buFont typeface="Arial"/>
              <a:buChar char="•"/>
              <a:defRPr sz="1600" kern="1200" baseline="0">
                <a:solidFill>
                  <a:srgbClr val="372A21"/>
                </a:solidFill>
                <a:latin typeface="Verdana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endParaRPr lang="en-US" sz="2000" dirty="0" smtClean="0">
              <a:solidFill>
                <a:schemeClr val="tx1"/>
              </a:solidFill>
            </a:endParaRP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Delivery date assigned by zip code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Delivery order uploaded to GPS for drivers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Vans stagger loading boxes beginning at 7PM</a:t>
            </a:r>
          </a:p>
          <a:p>
            <a:pPr lvl="2"/>
            <a:r>
              <a:rPr lang="en-US" sz="1800" dirty="0" smtClean="0">
                <a:solidFill>
                  <a:schemeClr val="tx1"/>
                </a:solidFill>
              </a:rPr>
              <a:t>Delivery of CSA boxes can occur between 8PM and 10AM – Dependent on location business vs. residence</a:t>
            </a:r>
          </a:p>
          <a:p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88259" y="713626"/>
            <a:ext cx="2595283" cy="470429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2500" kern="1200" cap="all" spc="100">
                <a:solidFill>
                  <a:schemeClr val="accent1"/>
                </a:solidFill>
                <a:latin typeface="Verdana"/>
                <a:ea typeface="+mj-ea"/>
                <a:cs typeface="SignPainter-HouseScript"/>
              </a:defRPr>
            </a:lvl1pPr>
          </a:lstStyle>
          <a:p>
            <a:pPr algn="ctr"/>
            <a:r>
              <a:rPr lang="en-US" dirty="0" smtClean="0">
                <a:solidFill>
                  <a:schemeClr val="tx1"/>
                </a:solidFill>
              </a:rPr>
              <a:t>Delivery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72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2622"/>
            <a:ext cx="8229600" cy="470429"/>
          </a:xfrm>
        </p:spPr>
        <p:txBody>
          <a:bodyPr/>
          <a:lstStyle/>
          <a:p>
            <a:pPr algn="ctr"/>
            <a:r>
              <a:rPr lang="en-US" dirty="0"/>
              <a:t>Pictures posted by </a:t>
            </a:r>
            <a:r>
              <a:rPr lang="en-US" dirty="0" smtClean="0"/>
              <a:t>customers: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7793" y="6134630"/>
            <a:ext cx="5786970" cy="596370"/>
          </a:xfrm>
        </p:spPr>
        <p:txBody>
          <a:bodyPr/>
          <a:lstStyle/>
          <a:p>
            <a:pPr lvl="0"/>
            <a:r>
              <a:rPr lang="en-US" dirty="0"/>
              <a:t>Community Supported Agriculture | February 18, 2014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47166"/>
            <a:ext cx="8229600" cy="5109882"/>
          </a:xfrm>
        </p:spPr>
      </p:pic>
    </p:spTree>
    <p:extLst>
      <p:ext uri="{BB962C8B-B14F-4D97-AF65-F5344CB8AC3E}">
        <p14:creationId xmlns:p14="http://schemas.microsoft.com/office/powerpoint/2010/main" val="35977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Pictures posted by customers: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7793" y="6134630"/>
            <a:ext cx="5786970" cy="596370"/>
          </a:xfrm>
        </p:spPr>
        <p:txBody>
          <a:bodyPr/>
          <a:lstStyle/>
          <a:p>
            <a:pPr lvl="0"/>
            <a:r>
              <a:rPr lang="en-US" dirty="0"/>
              <a:t>Community Supported Agriculture | February 18, 2014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83" y="1237129"/>
            <a:ext cx="8565776" cy="4706471"/>
          </a:xfrm>
        </p:spPr>
      </p:pic>
    </p:spTree>
    <p:extLst>
      <p:ext uri="{BB962C8B-B14F-4D97-AF65-F5344CB8AC3E}">
        <p14:creationId xmlns:p14="http://schemas.microsoft.com/office/powerpoint/2010/main" val="359778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Company history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lvl="0"/>
            <a:r>
              <a:rPr lang="en-US" dirty="0"/>
              <a:t>Community Supported Agriculture | February 18, 2014</a:t>
            </a:r>
          </a:p>
          <a:p>
            <a:endParaRPr lang="en-US" dirty="0"/>
          </a:p>
        </p:txBody>
      </p:sp>
      <p:pic>
        <p:nvPicPr>
          <p:cNvPr id="6" name="Content Placeholder 5" descr="qEqfCtag47vqAEZWYr9aCXKsq0f2d8_HXTipiGIjqPE,We-rgqNiR98P5mULcz0W59j1RGYn2vnJnNwxwYsPccg.jpg"/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6" b="25926"/>
          <a:stretch>
            <a:fillRect/>
          </a:stretch>
        </p:blipFill>
        <p:spPr>
          <a:xfrm>
            <a:off x="457200" y="1490663"/>
            <a:ext cx="8229600" cy="230140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4007224"/>
            <a:ext cx="8229600" cy="1614643"/>
          </a:xfrm>
        </p:spPr>
        <p:txBody>
          <a:bodyPr/>
          <a:lstStyle/>
          <a:p>
            <a:r>
              <a:rPr lang="en-US" dirty="0" smtClean="0"/>
              <a:t>Video Clip:</a:t>
            </a:r>
            <a:endParaRPr lang="en-US" dirty="0" smtClean="0">
              <a:hlinkClick r:id="rId4"/>
            </a:endParaRP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://www.americasheartland.org/episodes/episode_913/organic_farm.htm#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1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58" y="477837"/>
            <a:ext cx="5807683" cy="407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" y="473336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The Company’s Vision: </a:t>
            </a:r>
          </a:p>
          <a:p>
            <a:pPr algn="ctr"/>
            <a:r>
              <a:rPr lang="en-US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People participate in a transparent food system where communities and sustainable farms are connected. </a:t>
            </a: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77793" y="6134630"/>
            <a:ext cx="5786970" cy="596370"/>
          </a:xfrm>
        </p:spPr>
        <p:txBody>
          <a:bodyPr/>
          <a:lstStyle/>
          <a:p>
            <a:pPr lvl="0"/>
            <a:endParaRPr lang="en-US" sz="11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Community Supported Agriculture | February 18,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2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Supported Agriculture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February 18, 2014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Tara Stout	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Food Safety and Certifications Manager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Environmental Management Department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7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77793" y="6156327"/>
            <a:ext cx="8796874" cy="596370"/>
          </a:xfrm>
        </p:spPr>
        <p:txBody>
          <a:bodyPr/>
          <a:lstStyle/>
          <a:p>
            <a:r>
              <a:rPr lang="en-US" dirty="0" smtClean="0">
                <a:latin typeface="Futura Lt BT Light"/>
              </a:rPr>
              <a:t>Learn More at: </a:t>
            </a:r>
            <a:r>
              <a:rPr lang="en-US" dirty="0" smtClean="0">
                <a:latin typeface="Futura Hv BT Heavy"/>
              </a:rPr>
              <a:t>www.farmfreshtoyou.com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68801" y="2407024"/>
            <a:ext cx="4495800" cy="2259105"/>
          </a:xfrm>
        </p:spPr>
        <p:txBody>
          <a:bodyPr/>
          <a:lstStyle/>
          <a:p>
            <a:r>
              <a:rPr lang="en-US" dirty="0" smtClean="0"/>
              <a:t>Questions?</a:t>
            </a:r>
            <a:br>
              <a:rPr lang="en-US" dirty="0" smtClean="0"/>
            </a:br>
            <a:r>
              <a:rPr lang="en-US" dirty="0" smtClean="0"/>
              <a:t>&amp;</a:t>
            </a:r>
            <a:br>
              <a:rPr lang="en-US" dirty="0" smtClean="0"/>
            </a:br>
            <a:r>
              <a:rPr lang="en-US" sz="3600" dirty="0" smtClean="0"/>
              <a:t>Thank you!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980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2358" y="2436840"/>
            <a:ext cx="2768055" cy="1382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9625"/>
            <a:ext cx="8229600" cy="914400"/>
          </a:xfrm>
          <a:ln>
            <a:solidFill>
              <a:srgbClr val="372A21"/>
            </a:solidFill>
          </a:ln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A brief overview of How Capay inc. Operates: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64729" y="2544422"/>
            <a:ext cx="1295400" cy="3352800"/>
          </a:xfrm>
          <a:prstGeom prst="roundRect">
            <a:avLst/>
          </a:prstGeom>
          <a:solidFill>
            <a:srgbClr val="5263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523128" y="3925669"/>
            <a:ext cx="15092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Dist. &amp; Logistics</a:t>
            </a:r>
          </a:p>
        </p:txBody>
      </p:sp>
      <p:sp>
        <p:nvSpPr>
          <p:cNvPr id="5" name="Right Arrow Callout 4"/>
          <p:cNvSpPr/>
          <p:nvPr/>
        </p:nvSpPr>
        <p:spPr>
          <a:xfrm>
            <a:off x="168909" y="3615423"/>
            <a:ext cx="2362200" cy="1371600"/>
          </a:xfrm>
          <a:prstGeom prst="rightArrowCallout">
            <a:avLst>
              <a:gd name="adj1" fmla="val 27081"/>
              <a:gd name="adj2" fmla="val 25000"/>
              <a:gd name="adj3" fmla="val 25000"/>
              <a:gd name="adj4" fmla="val 64977"/>
            </a:avLst>
          </a:prstGeom>
          <a:solidFill>
            <a:srgbClr val="6AAE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Capay Inc. Farms</a:t>
            </a:r>
            <a:endParaRPr lang="en-US" dirty="0"/>
          </a:p>
        </p:txBody>
      </p:sp>
      <p:sp>
        <p:nvSpPr>
          <p:cNvPr id="6" name="Down Arrow Callout 5"/>
          <p:cNvSpPr/>
          <p:nvPr/>
        </p:nvSpPr>
        <p:spPr>
          <a:xfrm>
            <a:off x="381000" y="2351836"/>
            <a:ext cx="1219200" cy="1277034"/>
          </a:xfrm>
          <a:prstGeom prst="downArrowCallout">
            <a:avLst/>
          </a:prstGeom>
          <a:solidFill>
            <a:srgbClr val="6AAE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Suppliers</a:t>
            </a:r>
            <a:endParaRPr lang="en-US" dirty="0"/>
          </a:p>
        </p:txBody>
      </p:sp>
      <p:sp>
        <p:nvSpPr>
          <p:cNvPr id="7" name="Right Arrow Callout 6"/>
          <p:cNvSpPr/>
          <p:nvPr/>
        </p:nvSpPr>
        <p:spPr>
          <a:xfrm>
            <a:off x="168909" y="5103671"/>
            <a:ext cx="2362200" cy="914400"/>
          </a:xfrm>
          <a:prstGeom prst="rightArrowCallout">
            <a:avLst>
              <a:gd name="adj1" fmla="val 25000"/>
              <a:gd name="adj2" fmla="val 26235"/>
              <a:gd name="adj3" fmla="val 25000"/>
              <a:gd name="adj4" fmla="val 64977"/>
            </a:avLst>
          </a:prstGeom>
          <a:solidFill>
            <a:srgbClr val="6AAE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Other Farms</a:t>
            </a:r>
            <a:endParaRPr lang="en-US" dirty="0"/>
          </a:p>
        </p:txBody>
      </p:sp>
      <p:sp>
        <p:nvSpPr>
          <p:cNvPr id="18" name="Curved Down Arrow 17"/>
          <p:cNvSpPr/>
          <p:nvPr/>
        </p:nvSpPr>
        <p:spPr>
          <a:xfrm flipH="1">
            <a:off x="990600" y="1412710"/>
            <a:ext cx="5025390" cy="914401"/>
          </a:xfrm>
          <a:prstGeom prst="curvedDownArrow">
            <a:avLst>
              <a:gd name="adj1" fmla="val 16752"/>
              <a:gd name="adj2" fmla="val 48570"/>
              <a:gd name="adj3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6481483" y="2660567"/>
            <a:ext cx="709869" cy="2392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167764" y="2514600"/>
            <a:ext cx="1623436" cy="676196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\\farmfreshtoyou.com\shared folder\HR\Logos\CO Log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6" y="2529686"/>
            <a:ext cx="1196788" cy="8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7044" y="4301223"/>
            <a:ext cx="2809172" cy="143233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114800" y="4648200"/>
            <a:ext cx="1621627" cy="731873"/>
          </a:xfrm>
          <a:prstGeom prst="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1443" r="5040" b="8060"/>
          <a:stretch/>
        </p:blipFill>
        <p:spPr>
          <a:xfrm>
            <a:off x="4262718" y="4464424"/>
            <a:ext cx="1344706" cy="902400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6481483" y="4452384"/>
            <a:ext cx="709870" cy="23923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191353" y="4321261"/>
            <a:ext cx="1666835" cy="14122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CSA: Community Supported Agriculture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191353" y="2428331"/>
            <a:ext cx="1666835" cy="13906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r>
              <a:rPr lang="en-US" dirty="0" smtClean="0"/>
              <a:t>Grocery </a:t>
            </a:r>
            <a:r>
              <a:rPr lang="en-US" dirty="0"/>
              <a:t>Stores</a:t>
            </a:r>
          </a:p>
          <a:p>
            <a:pPr algn="ctr"/>
            <a:r>
              <a:rPr lang="en-US" dirty="0"/>
              <a:t>Restaurants &amp;</a:t>
            </a:r>
          </a:p>
          <a:p>
            <a:pPr algn="ctr"/>
            <a:r>
              <a:rPr lang="en-US" dirty="0"/>
              <a:t>Farmers Markets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06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It all begins at the farm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77793" y="6134630"/>
            <a:ext cx="5786970" cy="596370"/>
          </a:xfrm>
        </p:spPr>
        <p:txBody>
          <a:bodyPr/>
          <a:lstStyle/>
          <a:p>
            <a:r>
              <a:rPr lang="en-US" dirty="0"/>
              <a:t>Community Supported Agriculture | February 18, 2014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177794" y="1592262"/>
            <a:ext cx="4421100" cy="4230313"/>
          </a:xfrm>
        </p:spPr>
        <p:txBody>
          <a:bodyPr/>
          <a:lstStyle/>
          <a:p>
            <a:r>
              <a:rPr lang="en-US" sz="2000" dirty="0" smtClean="0"/>
              <a:t>Harvesting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Weather permitting – begins at 6am</a:t>
            </a:r>
          </a:p>
          <a:p>
            <a:pPr marL="137160" lvl="1" indent="0">
              <a:buNone/>
            </a:pPr>
            <a:endParaRPr lang="en-US" sz="800" dirty="0" smtClean="0"/>
          </a:p>
          <a:p>
            <a:r>
              <a:rPr lang="en-US" sz="2000" dirty="0" smtClean="0"/>
              <a:t>Packing</a:t>
            </a:r>
          </a:p>
          <a:p>
            <a:pPr lvl="1"/>
            <a:r>
              <a:rPr lang="en-US" dirty="0" smtClean="0"/>
              <a:t>Harvest dependent – begins at 9am</a:t>
            </a:r>
          </a:p>
          <a:p>
            <a:endParaRPr lang="en-US" sz="800" dirty="0" smtClean="0"/>
          </a:p>
          <a:p>
            <a:r>
              <a:rPr lang="en-US" sz="2000" dirty="0" smtClean="0"/>
              <a:t>Commodity </a:t>
            </a:r>
            <a:r>
              <a:rPr lang="en-US" sz="2000" dirty="0"/>
              <a:t>S</a:t>
            </a:r>
            <a:r>
              <a:rPr lang="en-US" sz="2000" dirty="0" smtClean="0"/>
              <a:t>pecific </a:t>
            </a:r>
          </a:p>
          <a:p>
            <a:pPr lvl="1"/>
            <a:r>
              <a:rPr lang="en-US" dirty="0" smtClean="0"/>
              <a:t>Field packed - lot codes</a:t>
            </a:r>
          </a:p>
          <a:p>
            <a:pPr lvl="1"/>
            <a:r>
              <a:rPr lang="en-US" dirty="0" smtClean="0"/>
              <a:t>RPC (Re-usable Plastic Container) </a:t>
            </a:r>
          </a:p>
          <a:p>
            <a:pPr lvl="1"/>
            <a:r>
              <a:rPr lang="en-US" dirty="0" smtClean="0"/>
              <a:t>Harvest bin</a:t>
            </a:r>
            <a:endParaRPr lang="en-US" dirty="0"/>
          </a:p>
        </p:txBody>
      </p:sp>
      <p:pic>
        <p:nvPicPr>
          <p:cNvPr id="7" name="Picture 6" descr="\\farmfreshtoyou.com\RedirectedUsers\RedirectedUserData$\dianna barsotti\Desktop\Capay 9-16-2010 #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349685"/>
            <a:ext cx="4101353" cy="4532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3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Harvest bins &amp; rpc’s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447" y="2305375"/>
            <a:ext cx="3106272" cy="2858296"/>
          </a:xfrm>
        </p:spPr>
      </p:pic>
      <p:pic>
        <p:nvPicPr>
          <p:cNvPr id="1029" name="Picture 5" descr="\\farmfreshtoyou.com\RedirectedUsers\RedirectedUserData$\Tara Stout\My Documents\My Pictures\RP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9" y="2305375"/>
            <a:ext cx="3223809" cy="285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56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Sizing 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6" descr="\\farmfreshtoyou.com\RedirectedUsers\RedirectedUserData$\Tara Stout\My Documents\My Pictures\sizing li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366" y="1963270"/>
            <a:ext cx="6629400" cy="41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75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Washing line</a:t>
            </a:r>
            <a:endParaRPr lang="en-US" dirty="0"/>
          </a:p>
        </p:txBody>
      </p:sp>
      <p:pic>
        <p:nvPicPr>
          <p:cNvPr id="2050" name="Picture 2" descr="\\farmfreshtoyou.com\RedirectedUsers\RedirectedUserData$\tara stout\My Documents\My Pictures\Carrot Line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2" y="1801906"/>
            <a:ext cx="7247467" cy="454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5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Hydrovac</a:t>
            </a:r>
            <a:endParaRPr lang="en-US" dirty="0"/>
          </a:p>
        </p:txBody>
      </p:sp>
      <p:pic>
        <p:nvPicPr>
          <p:cNvPr id="4" name="Picture 2" descr="\\farmfreshtoyou.com\RedirectedUsers\RedirectedUserData$\Tara Stout\My Documents\My Pictures\Hydrovac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2" y="1761566"/>
            <a:ext cx="7247466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73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ila 03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8"/>
            <a:ext cx="9144000" cy="68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suppliers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4894729" y="3129196"/>
            <a:ext cx="4074459" cy="3585214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/>
              <a:t>Supplier Requirements:</a:t>
            </a:r>
          </a:p>
          <a:p>
            <a:pPr lvl="1"/>
            <a:r>
              <a:rPr lang="en-US" dirty="0" smtClean="0"/>
              <a:t>Organic Certification (if applicable)</a:t>
            </a:r>
          </a:p>
          <a:p>
            <a:pPr lvl="1"/>
            <a:r>
              <a:rPr lang="en-US" dirty="0" smtClean="0"/>
              <a:t>Food Safety Certificate</a:t>
            </a:r>
          </a:p>
          <a:p>
            <a:pPr lvl="1"/>
            <a:r>
              <a:rPr lang="en-US" dirty="0" smtClean="0"/>
              <a:t>Indemnification Agreement</a:t>
            </a:r>
          </a:p>
          <a:p>
            <a:endParaRPr lang="en-US" sz="800" dirty="0" smtClean="0"/>
          </a:p>
          <a:p>
            <a:r>
              <a:rPr lang="en-US" sz="1800" dirty="0" smtClean="0"/>
              <a:t>Reason for additional suppliers:</a:t>
            </a:r>
          </a:p>
          <a:p>
            <a:pPr lvl="1"/>
            <a:r>
              <a:rPr lang="en-US" dirty="0" smtClean="0"/>
              <a:t>Variety of product/Specific Commodity</a:t>
            </a:r>
          </a:p>
          <a:p>
            <a:pPr lvl="1"/>
            <a:r>
              <a:rPr lang="en-US" dirty="0" smtClean="0"/>
              <a:t>Build relationships with small farms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3290560"/>
            <a:ext cx="4059519" cy="2733722"/>
          </a:xfrm>
          <a:solidFill>
            <a:schemeClr val="bg1"/>
          </a:solidFill>
        </p:spPr>
        <p:txBody>
          <a:bodyPr/>
          <a:lstStyle/>
          <a:p>
            <a:r>
              <a:rPr lang="en-US" sz="1800" dirty="0" smtClean="0"/>
              <a:t>Product is trucked to the West Sac Distribution center daily</a:t>
            </a:r>
          </a:p>
          <a:p>
            <a:endParaRPr lang="en-US" sz="800" dirty="0" smtClean="0"/>
          </a:p>
          <a:p>
            <a:r>
              <a:rPr lang="en-US" sz="1800" dirty="0" smtClean="0"/>
              <a:t>Will be used by FFTY or CO wholesale</a:t>
            </a:r>
          </a:p>
          <a:p>
            <a:endParaRPr lang="en-US" sz="800" dirty="0"/>
          </a:p>
          <a:p>
            <a:r>
              <a:rPr lang="en-US" sz="1800" dirty="0" smtClean="0"/>
              <a:t>Additional Suppliers deliver their product to West Sac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0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arm Fresh To You">
      <a:dk1>
        <a:srgbClr val="201D13"/>
      </a:dk1>
      <a:lt1>
        <a:sysClr val="window" lastClr="FFFFFF"/>
      </a:lt1>
      <a:dk2>
        <a:srgbClr val="4C5B2E"/>
      </a:dk2>
      <a:lt2>
        <a:srgbClr val="F5F1E5"/>
      </a:lt2>
      <a:accent1>
        <a:srgbClr val="4C5B2E"/>
      </a:accent1>
      <a:accent2>
        <a:srgbClr val="929759"/>
      </a:accent2>
      <a:accent3>
        <a:srgbClr val="BB9C5A"/>
      </a:accent3>
      <a:accent4>
        <a:srgbClr val="882226"/>
      </a:accent4>
      <a:accent5>
        <a:srgbClr val="A19265"/>
      </a:accent5>
      <a:accent6>
        <a:srgbClr val="4F224C"/>
      </a:accent6>
      <a:hlink>
        <a:srgbClr val="929759"/>
      </a:hlink>
      <a:folHlink>
        <a:srgbClr val="4C5B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9F4214F7F83046B98D84FF32E44494" ma:contentTypeVersion="2" ma:contentTypeDescription="Create a new document." ma:contentTypeScope="" ma:versionID="4d655189490f956d74675fda8a8c5e48">
  <xsd:schema xmlns:xsd="http://www.w3.org/2001/XMLSchema" xmlns:xs="http://www.w3.org/2001/XMLSchema" xmlns:p="http://schemas.microsoft.com/office/2006/metadata/properties" xmlns:ns1="http://schemas.microsoft.com/sharepoint/v3" xmlns:ns2="17e58a64-9a02-4a44-8689-3f30d4ccb0d7" targetNamespace="http://schemas.microsoft.com/office/2006/metadata/properties" ma:root="true" ma:fieldsID="50a50b9cca5ad32959bb691ee96f042f" ns1:_="" ns2:_="">
    <xsd:import namespace="http://schemas.microsoft.com/sharepoint/v3"/>
    <xsd:import namespace="17e58a64-9a02-4a44-8689-3f30d4ccb0d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e58a64-9a02-4a44-8689-3f30d4ccb0d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4F2BC6-2B91-42C8-928E-46F99E34FE99}"/>
</file>

<file path=customXml/itemProps2.xml><?xml version="1.0" encoding="utf-8"?>
<ds:datastoreItem xmlns:ds="http://schemas.openxmlformats.org/officeDocument/2006/customXml" ds:itemID="{64799022-B101-4BCB-8A7C-E4B10D5A17E5}"/>
</file>

<file path=customXml/itemProps3.xml><?xml version="1.0" encoding="utf-8"?>
<ds:datastoreItem xmlns:ds="http://schemas.openxmlformats.org/officeDocument/2006/customXml" ds:itemID="{B4F85B8D-E13D-4E72-997D-F8AA4EF5B906}"/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661</Words>
  <Application>Microsoft Office PowerPoint</Application>
  <PresentationFormat>On-screen Show (4:3)</PresentationFormat>
  <Paragraphs>130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Present</vt:lpstr>
      <vt:lpstr>Community Supported Agriculture </vt:lpstr>
      <vt:lpstr>A brief overview of How Capay inc. Operates:</vt:lpstr>
      <vt:lpstr>It all begins at the farm </vt:lpstr>
      <vt:lpstr>Harvest bins &amp; rpc’s</vt:lpstr>
      <vt:lpstr>Sizing line</vt:lpstr>
      <vt:lpstr>Washing line</vt:lpstr>
      <vt:lpstr>Hydrovac</vt:lpstr>
      <vt:lpstr>suppliers</vt:lpstr>
      <vt:lpstr>Our Food Safety &amp; certifications</vt:lpstr>
      <vt:lpstr>West Sacramento distribution center</vt:lpstr>
      <vt:lpstr>West Sacramento distribution center</vt:lpstr>
      <vt:lpstr>PowerPoint Presentation</vt:lpstr>
      <vt:lpstr>PowerPoint Presentation</vt:lpstr>
      <vt:lpstr>PowerPoint Presentation</vt:lpstr>
      <vt:lpstr>Pictures posted by customers:</vt:lpstr>
      <vt:lpstr>Pictures posted by customers:</vt:lpstr>
      <vt:lpstr>Company history</vt:lpstr>
      <vt:lpstr>PowerPoint Presentation</vt:lpstr>
      <vt:lpstr>Questions? &amp; 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Developer</dc:creator>
  <cp:lastModifiedBy>Geoff Marsh</cp:lastModifiedBy>
  <cp:revision>57</cp:revision>
  <cp:lastPrinted>2014-02-18T00:12:26Z</cp:lastPrinted>
  <dcterms:created xsi:type="dcterms:W3CDTF">2012-10-22T20:49:45Z</dcterms:created>
  <dcterms:modified xsi:type="dcterms:W3CDTF">2014-03-28T19:23:20Z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0x010100F49F4214F7F83046B98D84FF32E44494</vt:lpwstr>
  </property>
</Properties>
</file>