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slides/slide8.xml" ContentType="application/vnd.openxmlformats-officedocument.presentationml.slide+xml"/>
  <Override PartName="/ppt/drawings/drawing1.xml" ContentType="application/vnd.openxmlformats-officedocument.drawingml.chartshapes+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3.xml" ContentType="application/vnd.openxmlformats-officedocument.theme+xml"/>
  <Override PartName="/ppt/charts/chart2.xml" ContentType="application/vnd.openxmlformats-officedocument.drawingml.char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1.xml" ContentType="application/vnd.openxmlformats-officedocument.drawingml.char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4"/>
  </p:sldMasterIdLst>
  <p:notesMasterIdLst>
    <p:notesMasterId r:id="rId14"/>
  </p:notesMasterIdLst>
  <p:handoutMasterIdLst>
    <p:handoutMasterId r:id="rId15"/>
  </p:handoutMasterIdLst>
  <p:sldIdLst>
    <p:sldId id="271" r:id="rId5"/>
    <p:sldId id="265" r:id="rId6"/>
    <p:sldId id="261" r:id="rId7"/>
    <p:sldId id="266" r:id="rId8"/>
    <p:sldId id="267" r:id="rId9"/>
    <p:sldId id="268" r:id="rId10"/>
    <p:sldId id="269" r:id="rId11"/>
    <p:sldId id="270" r:id="rId12"/>
    <p:sldId id="273" r:id="rId13"/>
  </p:sldIdLst>
  <p:sldSz cx="9144000" cy="6858000" type="screen4x3"/>
  <p:notesSz cx="7010400" cy="9296400"/>
  <p:defaultTextStyle>
    <a:defPPr>
      <a:defRPr lang="en-US"/>
    </a:defPPr>
    <a:lvl1pPr algn="ctr" rtl="0" fontAlgn="base">
      <a:spcBef>
        <a:spcPct val="0"/>
      </a:spcBef>
      <a:spcAft>
        <a:spcPct val="0"/>
      </a:spcAft>
      <a:defRPr kern="1200">
        <a:solidFill>
          <a:srgbClr val="4D4F53"/>
        </a:solidFill>
        <a:latin typeface="Arial" charset="0"/>
        <a:ea typeface="ＭＳ Ｐゴシック" pitchFamily="34" charset="-128"/>
        <a:cs typeface="+mn-cs"/>
      </a:defRPr>
    </a:lvl1pPr>
    <a:lvl2pPr marL="457200" algn="ctr" rtl="0" fontAlgn="base">
      <a:spcBef>
        <a:spcPct val="0"/>
      </a:spcBef>
      <a:spcAft>
        <a:spcPct val="0"/>
      </a:spcAft>
      <a:defRPr kern="1200">
        <a:solidFill>
          <a:srgbClr val="4D4F53"/>
        </a:solidFill>
        <a:latin typeface="Arial" charset="0"/>
        <a:ea typeface="ＭＳ Ｐゴシック" pitchFamily="34" charset="-128"/>
        <a:cs typeface="+mn-cs"/>
      </a:defRPr>
    </a:lvl2pPr>
    <a:lvl3pPr marL="914400" algn="ctr" rtl="0" fontAlgn="base">
      <a:spcBef>
        <a:spcPct val="0"/>
      </a:spcBef>
      <a:spcAft>
        <a:spcPct val="0"/>
      </a:spcAft>
      <a:defRPr kern="1200">
        <a:solidFill>
          <a:srgbClr val="4D4F53"/>
        </a:solidFill>
        <a:latin typeface="Arial" charset="0"/>
        <a:ea typeface="ＭＳ Ｐゴシック" pitchFamily="34" charset="-128"/>
        <a:cs typeface="+mn-cs"/>
      </a:defRPr>
    </a:lvl3pPr>
    <a:lvl4pPr marL="1371600" algn="ctr" rtl="0" fontAlgn="base">
      <a:spcBef>
        <a:spcPct val="0"/>
      </a:spcBef>
      <a:spcAft>
        <a:spcPct val="0"/>
      </a:spcAft>
      <a:defRPr kern="1200">
        <a:solidFill>
          <a:srgbClr val="4D4F53"/>
        </a:solidFill>
        <a:latin typeface="Arial" charset="0"/>
        <a:ea typeface="ＭＳ Ｐゴシック" pitchFamily="34" charset="-128"/>
        <a:cs typeface="+mn-cs"/>
      </a:defRPr>
    </a:lvl4pPr>
    <a:lvl5pPr marL="1828800" algn="ctr" rtl="0" fontAlgn="base">
      <a:spcBef>
        <a:spcPct val="0"/>
      </a:spcBef>
      <a:spcAft>
        <a:spcPct val="0"/>
      </a:spcAft>
      <a:defRPr kern="1200">
        <a:solidFill>
          <a:srgbClr val="4D4F53"/>
        </a:solidFill>
        <a:latin typeface="Arial" charset="0"/>
        <a:ea typeface="ＭＳ Ｐゴシック" pitchFamily="34" charset="-128"/>
        <a:cs typeface="+mn-cs"/>
      </a:defRPr>
    </a:lvl5pPr>
    <a:lvl6pPr marL="2286000" algn="l" defTabSz="914400" rtl="0" eaLnBrk="1" latinLnBrk="0" hangingPunct="1">
      <a:defRPr kern="1200">
        <a:solidFill>
          <a:srgbClr val="4D4F53"/>
        </a:solidFill>
        <a:latin typeface="Arial" charset="0"/>
        <a:ea typeface="ＭＳ Ｐゴシック" pitchFamily="34" charset="-128"/>
        <a:cs typeface="+mn-cs"/>
      </a:defRPr>
    </a:lvl6pPr>
    <a:lvl7pPr marL="2743200" algn="l" defTabSz="914400" rtl="0" eaLnBrk="1" latinLnBrk="0" hangingPunct="1">
      <a:defRPr kern="1200">
        <a:solidFill>
          <a:srgbClr val="4D4F53"/>
        </a:solidFill>
        <a:latin typeface="Arial" charset="0"/>
        <a:ea typeface="ＭＳ Ｐゴシック" pitchFamily="34" charset="-128"/>
        <a:cs typeface="+mn-cs"/>
      </a:defRPr>
    </a:lvl7pPr>
    <a:lvl8pPr marL="3200400" algn="l" defTabSz="914400" rtl="0" eaLnBrk="1" latinLnBrk="0" hangingPunct="1">
      <a:defRPr kern="1200">
        <a:solidFill>
          <a:srgbClr val="4D4F53"/>
        </a:solidFill>
        <a:latin typeface="Arial" charset="0"/>
        <a:ea typeface="ＭＳ Ｐゴシック" pitchFamily="34" charset="-128"/>
        <a:cs typeface="+mn-cs"/>
      </a:defRPr>
    </a:lvl8pPr>
    <a:lvl9pPr marL="3657600" algn="l" defTabSz="914400" rtl="0" eaLnBrk="1" latinLnBrk="0" hangingPunct="1">
      <a:defRPr kern="1200">
        <a:solidFill>
          <a:srgbClr val="4D4F53"/>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DDDDD"/>
    <a:srgbClr val="C0C0C0"/>
    <a:srgbClr val="EEAF00"/>
    <a:srgbClr val="EE7000"/>
    <a:srgbClr val="007AC9"/>
    <a:srgbClr val="000000"/>
    <a:srgbClr val="4D4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1" autoAdjust="0"/>
    <p:restoredTop sz="98420" autoAdjust="0"/>
  </p:normalViewPr>
  <p:slideViewPr>
    <p:cSldViewPr snapToGrid="0">
      <p:cViewPr varScale="1">
        <p:scale>
          <a:sx n="111" d="100"/>
          <a:sy n="111" d="100"/>
        </p:scale>
        <p:origin x="-1014" y="-90"/>
      </p:cViewPr>
      <p:guideLst>
        <p:guide orient="horz" pos="2161"/>
        <p:guide orient="horz" pos="3652"/>
        <p:guide pos="2880"/>
        <p:guide pos="210"/>
        <p:guide pos="557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igleko\Desktop\SaniSave%20vs%20KQII%20Cha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2"/>
            <c:invertIfNegative val="0"/>
            <c:bubble3D val="0"/>
            <c:spPr>
              <a:solidFill>
                <a:srgbClr val="C00000"/>
              </a:solidFill>
              <a:effectLst>
                <a:outerShdw blurRad="50800" dist="38100" dir="2700000" algn="tl" rotWithShape="0">
                  <a:prstClr val="black">
                    <a:alpha val="40000"/>
                  </a:prstClr>
                </a:outerShdw>
              </a:effectLst>
            </c:spPr>
          </c:dPt>
          <c:cat>
            <c:strRef>
              <c:f>'Sheet1'!$A$2:$A$6</c:f>
              <c:strCache>
                <c:ptCount val="5"/>
                <c:pt idx="0">
                  <c:v>Campylobacter spp.</c:v>
                </c:pt>
                <c:pt idx="1">
                  <c:v>Norovirus</c:v>
                </c:pt>
                <c:pt idx="2">
                  <c:v>Listeria monocytogenes</c:v>
                </c:pt>
                <c:pt idx="3">
                  <c:v>Toxoplasma gondii</c:v>
                </c:pt>
                <c:pt idx="4">
                  <c:v>Salmonella, nontyphoidal</c:v>
                </c:pt>
              </c:strCache>
            </c:strRef>
          </c:cat>
          <c:val>
            <c:numRef>
              <c:f>'Sheet1'!$B$2:$B$6</c:f>
              <c:numCache>
                <c:formatCode>0.0%</c:formatCode>
                <c:ptCount val="5"/>
                <c:pt idx="0">
                  <c:v>1.0000000000000041E-3</c:v>
                </c:pt>
                <c:pt idx="1">
                  <c:v>1.0000000000000041E-3</c:v>
                </c:pt>
                <c:pt idx="2">
                  <c:v>0.15900000000000084</c:v>
                </c:pt>
                <c:pt idx="3">
                  <c:v>2.0000000000000052E-3</c:v>
                </c:pt>
                <c:pt idx="4">
                  <c:v>5.0000000000000114E-3</c:v>
                </c:pt>
              </c:numCache>
            </c:numRef>
          </c:val>
        </c:ser>
        <c:dLbls>
          <c:showLegendKey val="0"/>
          <c:showVal val="0"/>
          <c:showCatName val="0"/>
          <c:showSerName val="0"/>
          <c:showPercent val="0"/>
          <c:showBubbleSize val="0"/>
        </c:dLbls>
        <c:gapWidth val="150"/>
        <c:axId val="114009984"/>
        <c:axId val="73478528"/>
      </c:barChart>
      <c:catAx>
        <c:axId val="114009984"/>
        <c:scaling>
          <c:orientation val="minMax"/>
        </c:scaling>
        <c:delete val="1"/>
        <c:axPos val="l"/>
        <c:majorTickMark val="out"/>
        <c:minorTickMark val="none"/>
        <c:tickLblPos val="none"/>
        <c:crossAx val="73478528"/>
        <c:crosses val="autoZero"/>
        <c:auto val="1"/>
        <c:lblAlgn val="l"/>
        <c:lblOffset val="100"/>
        <c:noMultiLvlLbl val="0"/>
      </c:catAx>
      <c:valAx>
        <c:axId val="73478528"/>
        <c:scaling>
          <c:orientation val="minMax"/>
        </c:scaling>
        <c:delete val="0"/>
        <c:axPos val="b"/>
        <c:majorGridlines>
          <c:spPr>
            <a:ln>
              <a:prstDash val="sysDash"/>
            </a:ln>
          </c:spPr>
        </c:majorGridlines>
        <c:numFmt formatCode="0%" sourceLinked="0"/>
        <c:majorTickMark val="out"/>
        <c:minorTickMark val="none"/>
        <c:tickLblPos val="nextTo"/>
        <c:txPr>
          <a:bodyPr/>
          <a:lstStyle/>
          <a:p>
            <a:pPr>
              <a:defRPr sz="1200"/>
            </a:pPr>
            <a:endParaRPr lang="en-US"/>
          </a:p>
        </c:txPr>
        <c:crossAx val="114009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'1306D_rev_11__Engineering_Bill_'!$H$22:$H$25</c:f>
              <c:strCache>
                <c:ptCount val="4"/>
                <c:pt idx="0">
                  <c:v>Quat</c:v>
                </c:pt>
                <c:pt idx="1">
                  <c:v>Surfactant</c:v>
                </c:pt>
                <c:pt idx="2">
                  <c:v>Chelant</c:v>
                </c:pt>
                <c:pt idx="3">
                  <c:v>Alkalinity; corrosion protection</c:v>
                </c:pt>
              </c:strCache>
            </c:strRef>
          </c:cat>
          <c:val>
            <c:numRef>
              <c:f>'1306D_rev_11__Engineering_Bill_'!$G$22:$G$25</c:f>
              <c:numCache>
                <c:formatCode>General</c:formatCode>
                <c:ptCount val="4"/>
                <c:pt idx="0">
                  <c:v>356</c:v>
                </c:pt>
                <c:pt idx="1">
                  <c:v>328</c:v>
                </c:pt>
                <c:pt idx="2">
                  <c:v>244</c:v>
                </c:pt>
                <c:pt idx="3">
                  <c:v>94</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rtl="0">
              <a:defRPr sz="1200">
                <a:solidFill>
                  <a:schemeClr val="bg1"/>
                </a:solidFill>
              </a:defRPr>
            </a:pPr>
            <a:endParaRPr lang="en-US"/>
          </a:p>
        </c:txPr>
      </c:legendEntry>
      <c:layout>
        <c:manualLayout>
          <c:xMode val="edge"/>
          <c:yMode val="edge"/>
          <c:x val="0.7620514652295679"/>
          <c:y val="5.293128797750564E-4"/>
          <c:w val="0.21359197000498639"/>
          <c:h val="0.99390973234438773"/>
        </c:manualLayout>
      </c:layout>
      <c:overlay val="0"/>
      <c:txPr>
        <a:bodyPr/>
        <a:lstStyle/>
        <a:p>
          <a:pPr rtl="0">
            <a:defRPr sz="1200">
              <a:solidFill>
                <a:schemeClr val="bg1"/>
              </a:solidFill>
            </a:defRPr>
          </a:pPr>
          <a:endParaRPr lang="en-US"/>
        </a:p>
      </c:txPr>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0.42708</cdr:x>
      <cdr:y>0.27431</cdr:y>
    </cdr:from>
    <cdr:to>
      <cdr:x>0.54167</cdr:x>
      <cdr:y>0.37153</cdr:y>
    </cdr:to>
    <cdr:sp macro="" textlink="">
      <cdr:nvSpPr>
        <cdr:cNvPr id="2" name="TextBox 1"/>
        <cdr:cNvSpPr txBox="1"/>
      </cdr:nvSpPr>
      <cdr:spPr>
        <a:xfrm xmlns:a="http://schemas.openxmlformats.org/drawingml/2006/main">
          <a:off x="1952625" y="752475"/>
          <a:ext cx="52387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356</a:t>
          </a:r>
        </a:p>
      </cdr:txBody>
    </cdr:sp>
  </cdr:relSizeAnchor>
  <cdr:relSizeAnchor xmlns:cdr="http://schemas.openxmlformats.org/drawingml/2006/chartDrawing">
    <cdr:from>
      <cdr:x>0.31876</cdr:x>
      <cdr:y>0.49353</cdr:y>
    </cdr:from>
    <cdr:to>
      <cdr:x>0.4456</cdr:x>
      <cdr:y>0.66206</cdr:y>
    </cdr:to>
    <cdr:sp macro="" textlink="">
      <cdr:nvSpPr>
        <cdr:cNvPr id="3" name="TextBox 2"/>
        <cdr:cNvSpPr txBox="1"/>
      </cdr:nvSpPr>
      <cdr:spPr>
        <a:xfrm xmlns:a="http://schemas.openxmlformats.org/drawingml/2006/main">
          <a:off x="1329653" y="1245684"/>
          <a:ext cx="529093" cy="4253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328</a:t>
          </a:r>
        </a:p>
      </cdr:txBody>
    </cdr:sp>
  </cdr:relSizeAnchor>
  <cdr:relSizeAnchor xmlns:cdr="http://schemas.openxmlformats.org/drawingml/2006/chartDrawing">
    <cdr:from>
      <cdr:x>0.12878</cdr:x>
      <cdr:y>0.28924</cdr:y>
    </cdr:from>
    <cdr:to>
      <cdr:x>0.23082</cdr:x>
      <cdr:y>0.44981</cdr:y>
    </cdr:to>
    <cdr:sp macro="" textlink="">
      <cdr:nvSpPr>
        <cdr:cNvPr id="4" name="TextBox 3"/>
        <cdr:cNvSpPr txBox="1"/>
      </cdr:nvSpPr>
      <cdr:spPr>
        <a:xfrm xmlns:a="http://schemas.openxmlformats.org/drawingml/2006/main">
          <a:off x="537177" y="730046"/>
          <a:ext cx="425642" cy="4052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244</a:t>
          </a:r>
        </a:p>
      </cdr:txBody>
    </cdr:sp>
  </cdr:relSizeAnchor>
  <cdr:relSizeAnchor xmlns:cdr="http://schemas.openxmlformats.org/drawingml/2006/chartDrawing">
    <cdr:from>
      <cdr:x>0.27708</cdr:x>
      <cdr:y>0.16696</cdr:y>
    </cdr:from>
    <cdr:to>
      <cdr:x>0.36588</cdr:x>
      <cdr:y>0.29612</cdr:y>
    </cdr:to>
    <cdr:sp macro="" textlink="">
      <cdr:nvSpPr>
        <cdr:cNvPr id="5" name="TextBox 4"/>
        <cdr:cNvSpPr txBox="1"/>
      </cdr:nvSpPr>
      <cdr:spPr>
        <a:xfrm xmlns:a="http://schemas.openxmlformats.org/drawingml/2006/main">
          <a:off x="1155800" y="421413"/>
          <a:ext cx="370437" cy="3259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94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solidFill>
                  <a:schemeClr val="tx2"/>
                </a:solidFill>
                <a:ea typeface="+mn-ea"/>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pPr>
              <a:defRPr/>
            </a:pPr>
            <a:fld id="{91775E1E-FCA4-4D1F-8953-58F2779564EE}" type="datetime1">
              <a:rPr lang="en-US"/>
              <a:pPr>
                <a:defRPr/>
              </a:pPr>
              <a:t>4/20/2015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solidFill>
                  <a:schemeClr val="tx2"/>
                </a:solidFill>
                <a:ea typeface="+mn-ea"/>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2"/>
                </a:solidFill>
              </a:defRPr>
            </a:lvl1pPr>
          </a:lstStyle>
          <a:p>
            <a:pPr>
              <a:defRPr/>
            </a:pPr>
            <a:fld id="{077E47DE-C09E-4A4D-9EFD-D674ACF18F19}" type="slidenum">
              <a:rPr lang="en-US"/>
              <a:pPr>
                <a:defRPr/>
              </a:pPr>
              <a:t>‹#›</a:t>
            </a:fld>
            <a:endParaRPr lang="en-US" dirty="0"/>
          </a:p>
        </p:txBody>
      </p:sp>
    </p:spTree>
    <p:extLst>
      <p:ext uri="{BB962C8B-B14F-4D97-AF65-F5344CB8AC3E}">
        <p14:creationId xmlns:p14="http://schemas.microsoft.com/office/powerpoint/2010/main" val="3636223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solidFill>
                  <a:schemeClr val="tx2"/>
                </a:solidFill>
                <a:ea typeface="+mn-ea"/>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pPr>
              <a:defRPr/>
            </a:pPr>
            <a:fld id="{C3F0566F-62F6-4BA4-8A25-0CED51B8A46C}" type="datetime1">
              <a:rPr lang="en-US"/>
              <a:pPr>
                <a:defRPr/>
              </a:pPr>
              <a:t>4/20/2015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solidFill>
                  <a:schemeClr val="tx2"/>
                </a:solidFill>
                <a:ea typeface="+mn-ea"/>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2"/>
                </a:solidFill>
              </a:defRPr>
            </a:lvl1pPr>
          </a:lstStyle>
          <a:p>
            <a:pPr>
              <a:defRPr/>
            </a:pPr>
            <a:fld id="{CDE65893-F4F4-4F07-A7FC-A4D90616614A}" type="slidenum">
              <a:rPr lang="en-US"/>
              <a:pPr>
                <a:defRPr/>
              </a:pPr>
              <a:t>‹#›</a:t>
            </a:fld>
            <a:endParaRPr lang="en-US" dirty="0"/>
          </a:p>
        </p:txBody>
      </p:sp>
    </p:spTree>
    <p:extLst>
      <p:ext uri="{BB962C8B-B14F-4D97-AF65-F5344CB8AC3E}">
        <p14:creationId xmlns:p14="http://schemas.microsoft.com/office/powerpoint/2010/main" val="9900959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Arial"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Arial"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Arial"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Arial"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BFD3AA-90F4-48E1-9A1D-2FDDF9609950}"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ln>
            <a:miter lim="800000"/>
            <a:headEnd/>
            <a:tailEnd/>
          </a:ln>
        </p:spPr>
        <p:txBody>
          <a:bodyPr/>
          <a:lstStyle/>
          <a:p>
            <a:fld id="{DEE8B385-7367-44D2-854D-AE1A07A3D6BD}" type="slidenum">
              <a:rPr lang="en-US" altLang="en-US" smtClean="0">
                <a:cs typeface="Arial" charset="0"/>
              </a:rPr>
              <a:pPr/>
              <a:t>3</a:t>
            </a:fld>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1C9834-7F6C-472D-A7B3-AB227029EED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latin typeface="Calibri" pitchFamily="34" charset="0"/>
                <a:ea typeface="ＭＳ Ｐゴシック" pitchFamily="34" charset="-128"/>
              </a:rPr>
              <a:t>We</a:t>
            </a:r>
            <a:r>
              <a:rPr lang="en-US" baseline="0" dirty="0" smtClean="0">
                <a:latin typeface="Calibri" pitchFamily="34" charset="0"/>
                <a:ea typeface="ＭＳ Ｐゴシック" pitchFamily="34" charset="-128"/>
              </a:rPr>
              <a:t> now connect the high level data to Food Retail.  Having established that Lm is extremely dangerous, you can now talk to the fact that numerous studies have documented how the challenge that Food Retailers have with regard to Lm… particularly in delis.</a:t>
            </a:r>
            <a:endParaRPr lang="en-US" dirty="0" smtClean="0">
              <a:latin typeface="Calibri" pitchFamily="34" charset="0"/>
              <a:ea typeface="ＭＳ Ｐゴシック" pitchFamily="34" charset="-128"/>
            </a:endParaRPr>
          </a:p>
        </p:txBody>
      </p:sp>
      <p:sp>
        <p:nvSpPr>
          <p:cNvPr id="46084" name="Slide Number Placeholder 3"/>
          <p:cNvSpPr>
            <a:spLocks noGrp="1"/>
          </p:cNvSpPr>
          <p:nvPr>
            <p:ph type="sldNum" sz="quarter" idx="5"/>
          </p:nvPr>
        </p:nvSpPr>
        <p:spPr>
          <a:noFill/>
        </p:spPr>
        <p:txBody>
          <a:bodyPr/>
          <a:lstStyle/>
          <a:p>
            <a:fld id="{38C02FC1-55A8-4414-B4A0-F0FEAC5D1F91}" type="slidenum">
              <a:rPr lang="en-US" smtClean="0">
                <a:latin typeface="Arial" charset="0"/>
                <a:ea typeface="ＭＳ Ｐゴシック" pitchFamily="34" charset="-128"/>
              </a:rPr>
              <a:pPr/>
              <a:t>6</a:t>
            </a:fld>
            <a:endParaRPr lang="en-US"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FD3AA-90F4-48E1-9A1D-2FDDF9609950}"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General purpose surfactants</a:t>
            </a:r>
          </a:p>
          <a:p>
            <a:r>
              <a:rPr lang="en-US" smtClean="0"/>
              <a:t>Protein specific surfacant</a:t>
            </a:r>
          </a:p>
        </p:txBody>
      </p:sp>
      <p:sp>
        <p:nvSpPr>
          <p:cNvPr id="7172" name="Slide Number Placeholder 3"/>
          <p:cNvSpPr>
            <a:spLocks noGrp="1"/>
          </p:cNvSpPr>
          <p:nvPr>
            <p:ph type="sldNum" sz="quarter" idx="5"/>
          </p:nvPr>
        </p:nvSpPr>
        <p:spPr bwMode="auto">
          <a:noFill/>
          <a:ln>
            <a:miter lim="800000"/>
            <a:headEnd/>
            <a:tailEnd/>
          </a:ln>
        </p:spPr>
        <p:txBody>
          <a:bodyPr/>
          <a:lstStyle/>
          <a:p>
            <a:fld id="{D7E3A7DF-00AB-4A64-8045-DCAE8167FB97}"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dirty="0" smtClean="0">
              <a:latin typeface="Calibri" pitchFamily="34" charset="0"/>
            </a:endParaRPr>
          </a:p>
        </p:txBody>
      </p:sp>
      <p:sp>
        <p:nvSpPr>
          <p:cNvPr id="103428" name="Slide Number Placeholder 3"/>
          <p:cNvSpPr>
            <a:spLocks noGrp="1"/>
          </p:cNvSpPr>
          <p:nvPr>
            <p:ph type="sldNum" sz="quarter" idx="5"/>
          </p:nvPr>
        </p:nvSpPr>
        <p:spPr>
          <a:noFill/>
        </p:spPr>
        <p:txBody>
          <a:bodyPr/>
          <a:lstStyle/>
          <a:p>
            <a:fld id="{04A36699-6BC9-459F-9614-8DA81CAF78CE}" type="slidenum">
              <a:rPr lang="en-US" smtClean="0">
                <a:latin typeface="Arial" charset="0"/>
                <a:ea typeface="ＭＳ Ｐゴシック" pitchFamily="34" charset="-128"/>
              </a:rPr>
              <a:pPr/>
              <a:t>9</a:t>
            </a:fld>
            <a:endParaRPr lang="en-US" dirty="0"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transitionTitle_bkgdKO02.jpg"/>
          <p:cNvPicPr>
            <a:picLocks noChangeAspect="1"/>
          </p:cNvPicPr>
          <p:nvPr/>
        </p:nvPicPr>
        <p:blipFill>
          <a:blip r:embed="rId2"/>
          <a:srcRect t="49907"/>
          <a:stretch>
            <a:fillRect/>
          </a:stretch>
        </p:blipFill>
        <p:spPr bwMode="auto">
          <a:xfrm>
            <a:off x="0" y="3429000"/>
            <a:ext cx="9144000" cy="3429000"/>
          </a:xfrm>
          <a:prstGeom prst="rect">
            <a:avLst/>
          </a:prstGeom>
          <a:noFill/>
          <a:ln w="9525">
            <a:noFill/>
            <a:miter lim="800000"/>
            <a:headEnd/>
            <a:tailEnd/>
          </a:ln>
        </p:spPr>
      </p:pic>
      <p:sp>
        <p:nvSpPr>
          <p:cNvPr id="5" name="Slide Number Placeholder 7"/>
          <p:cNvSpPr>
            <a:spLocks/>
          </p:cNvSpPr>
          <p:nvPr/>
        </p:nvSpPr>
        <p:spPr bwMode="auto">
          <a:xfrm>
            <a:off x="7010400" y="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3" tIns="51206" rIns="102413" bIns="51206" anchor="ctr"/>
          <a:lstStyle>
            <a:lvl1pPr defTabSz="1023938" eaLnBrk="0" hangingPunct="0">
              <a:defRPr>
                <a:solidFill>
                  <a:srgbClr val="4D4F53"/>
                </a:solidFill>
                <a:latin typeface="Arial" charset="0"/>
                <a:ea typeface="ＭＳ Ｐゴシック" pitchFamily="34" charset="-128"/>
              </a:defRPr>
            </a:lvl1pPr>
            <a:lvl2pPr marL="742950" indent="-285750" defTabSz="1023938" eaLnBrk="0" hangingPunct="0">
              <a:defRPr>
                <a:solidFill>
                  <a:srgbClr val="4D4F53"/>
                </a:solidFill>
                <a:latin typeface="Arial" charset="0"/>
                <a:ea typeface="ＭＳ Ｐゴシック" pitchFamily="34" charset="-128"/>
              </a:defRPr>
            </a:lvl2pPr>
            <a:lvl3pPr marL="1143000" indent="-228600" defTabSz="1023938" eaLnBrk="0" hangingPunct="0">
              <a:defRPr>
                <a:solidFill>
                  <a:srgbClr val="4D4F53"/>
                </a:solidFill>
                <a:latin typeface="Arial" charset="0"/>
                <a:ea typeface="ＭＳ Ｐゴシック" pitchFamily="34" charset="-128"/>
              </a:defRPr>
            </a:lvl3pPr>
            <a:lvl4pPr marL="1600200" indent="-228600" defTabSz="1023938" eaLnBrk="0" hangingPunct="0">
              <a:defRPr>
                <a:solidFill>
                  <a:srgbClr val="4D4F53"/>
                </a:solidFill>
                <a:latin typeface="Arial" charset="0"/>
                <a:ea typeface="ＭＳ Ｐゴシック" pitchFamily="34" charset="-128"/>
              </a:defRPr>
            </a:lvl4pPr>
            <a:lvl5pPr marL="2057400" indent="-228600" defTabSz="1023938" eaLnBrk="0" hangingPunct="0">
              <a:defRPr>
                <a:solidFill>
                  <a:srgbClr val="4D4F53"/>
                </a:solidFill>
                <a:latin typeface="Arial" charset="0"/>
                <a:ea typeface="ＭＳ Ｐゴシック" pitchFamily="34" charset="-128"/>
              </a:defRPr>
            </a:lvl5pPr>
            <a:lvl6pPr marL="2514600" indent="-228600" algn="ctr" defTabSz="1023938" eaLnBrk="0" fontAlgn="base" hangingPunct="0">
              <a:spcBef>
                <a:spcPct val="0"/>
              </a:spcBef>
              <a:spcAft>
                <a:spcPct val="0"/>
              </a:spcAft>
              <a:defRPr>
                <a:solidFill>
                  <a:srgbClr val="4D4F53"/>
                </a:solidFill>
                <a:latin typeface="Arial" charset="0"/>
                <a:ea typeface="ＭＳ Ｐゴシック" pitchFamily="34" charset="-128"/>
              </a:defRPr>
            </a:lvl6pPr>
            <a:lvl7pPr marL="2971800" indent="-228600" algn="ctr" defTabSz="1023938" eaLnBrk="0" fontAlgn="base" hangingPunct="0">
              <a:spcBef>
                <a:spcPct val="0"/>
              </a:spcBef>
              <a:spcAft>
                <a:spcPct val="0"/>
              </a:spcAft>
              <a:defRPr>
                <a:solidFill>
                  <a:srgbClr val="4D4F53"/>
                </a:solidFill>
                <a:latin typeface="Arial" charset="0"/>
                <a:ea typeface="ＭＳ Ｐゴシック" pitchFamily="34" charset="-128"/>
              </a:defRPr>
            </a:lvl7pPr>
            <a:lvl8pPr marL="3429000" indent="-228600" algn="ctr" defTabSz="1023938" eaLnBrk="0" fontAlgn="base" hangingPunct="0">
              <a:spcBef>
                <a:spcPct val="0"/>
              </a:spcBef>
              <a:spcAft>
                <a:spcPct val="0"/>
              </a:spcAft>
              <a:defRPr>
                <a:solidFill>
                  <a:srgbClr val="4D4F53"/>
                </a:solidFill>
                <a:latin typeface="Arial" charset="0"/>
                <a:ea typeface="ＭＳ Ｐゴシック" pitchFamily="34" charset="-128"/>
              </a:defRPr>
            </a:lvl8pPr>
            <a:lvl9pPr marL="3886200" indent="-228600" algn="ctr" defTabSz="1023938" eaLnBrk="0" fontAlgn="base" hangingPunct="0">
              <a:spcBef>
                <a:spcPct val="0"/>
              </a:spcBef>
              <a:spcAft>
                <a:spcPct val="0"/>
              </a:spcAft>
              <a:defRPr>
                <a:solidFill>
                  <a:srgbClr val="4D4F53"/>
                </a:solidFill>
                <a:latin typeface="Arial" charset="0"/>
                <a:ea typeface="ＭＳ Ｐゴシック" pitchFamily="34" charset="-128"/>
              </a:defRPr>
            </a:lvl9pPr>
          </a:lstStyle>
          <a:p>
            <a:pPr algn="r" eaLnBrk="1" hangingPunct="1">
              <a:defRPr/>
            </a:pPr>
            <a:fld id="{B9C68FB3-57B1-4345-81E7-A01BC42085CA}" type="slidenum">
              <a:rPr lang="en-US" altLang="en-US" sz="1100" smtClean="0"/>
              <a:pPr algn="r" eaLnBrk="1" hangingPunct="1">
                <a:defRPr/>
              </a:pPr>
              <a:t>‹#›</a:t>
            </a:fld>
            <a:endParaRPr lang="en-US" altLang="en-US" sz="1100" dirty="0" smtClean="0"/>
          </a:p>
        </p:txBody>
      </p:sp>
      <p:pic>
        <p:nvPicPr>
          <p:cNvPr id="6" name="Picture 2" descr="Ecolab_Logo_4c_revised.gif"/>
          <p:cNvPicPr>
            <a:picLocks noChangeAspect="1"/>
          </p:cNvPicPr>
          <p:nvPr/>
        </p:nvPicPr>
        <p:blipFill>
          <a:blip r:embed="rId3"/>
          <a:srcRect/>
          <a:stretch>
            <a:fillRect/>
          </a:stretch>
        </p:blipFill>
        <p:spPr bwMode="auto">
          <a:xfrm>
            <a:off x="333375" y="6340475"/>
            <a:ext cx="1600200" cy="296863"/>
          </a:xfrm>
          <a:prstGeom prst="rect">
            <a:avLst/>
          </a:prstGeom>
          <a:noFill/>
          <a:ln w="9525">
            <a:noFill/>
            <a:miter lim="800000"/>
            <a:headEnd/>
            <a:tailEnd/>
          </a:ln>
        </p:spPr>
      </p:pic>
      <p:sp>
        <p:nvSpPr>
          <p:cNvPr id="98307" name="Rectangle 2"/>
          <p:cNvSpPr>
            <a:spLocks noGrp="1" noChangeArrowheads="1"/>
          </p:cNvSpPr>
          <p:nvPr>
            <p:ph type="ctrTitle"/>
          </p:nvPr>
        </p:nvSpPr>
        <p:spPr>
          <a:xfrm>
            <a:off x="333375" y="2963863"/>
            <a:ext cx="7772400" cy="1471612"/>
          </a:xfrm>
        </p:spPr>
        <p:txBody>
          <a:bodyPr/>
          <a:lstStyle>
            <a:lvl1pPr>
              <a:defRPr sz="4200" smtClean="0">
                <a:solidFill>
                  <a:schemeClr val="tx2"/>
                </a:solidFill>
                <a:latin typeface="Arial" charset="0"/>
              </a:defRPr>
            </a:lvl1pPr>
          </a:lstStyle>
          <a:p>
            <a:r>
              <a:rPr lang="en-US" smtClean="0"/>
              <a:t>Click to edit Master title style</a:t>
            </a:r>
          </a:p>
        </p:txBody>
      </p:sp>
      <p:sp>
        <p:nvSpPr>
          <p:cNvPr id="98308" name="Rectangle 3"/>
          <p:cNvSpPr>
            <a:spLocks noGrp="1" noChangeArrowheads="1"/>
          </p:cNvSpPr>
          <p:nvPr>
            <p:ph type="subTitle" idx="1"/>
          </p:nvPr>
        </p:nvSpPr>
        <p:spPr>
          <a:xfrm>
            <a:off x="333375" y="3998913"/>
            <a:ext cx="6402388" cy="1751012"/>
          </a:xfrm>
        </p:spPr>
        <p:txBody>
          <a:bodyPr/>
          <a:lstStyle>
            <a:lvl1pPr marL="0" indent="0">
              <a:buFont typeface="Wingdings 3" pitchFamily="18" charset="2"/>
              <a:buNone/>
              <a:defRPr sz="2800" smtClean="0">
                <a:latin typeface="Arial" charset="0"/>
              </a:defRPr>
            </a:lvl1pPr>
          </a:lstStyle>
          <a:p>
            <a:r>
              <a:rPr lang="en-US" smtClean="0"/>
              <a:t>Click to edit Master subtitle style</a:t>
            </a:r>
          </a:p>
        </p:txBody>
      </p:sp>
    </p:spTree>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descr="transitionTitle_bkgd_02_light.jpg"/>
          <p:cNvPicPr>
            <a:picLocks noChangeAspect="1"/>
          </p:cNvPicPr>
          <p:nvPr userDrawn="1"/>
        </p:nvPicPr>
        <p:blipFill>
          <a:blip r:embed="rId2"/>
          <a:srcRect t="75533"/>
          <a:stretch>
            <a:fillRect/>
          </a:stretch>
        </p:blipFill>
        <p:spPr bwMode="auto">
          <a:xfrm>
            <a:off x="0" y="5181600"/>
            <a:ext cx="9144000" cy="1676400"/>
          </a:xfrm>
          <a:prstGeom prst="rect">
            <a:avLst/>
          </a:prstGeom>
          <a:noFill/>
          <a:ln w="9525">
            <a:noFill/>
            <a:miter lim="800000"/>
            <a:headEnd/>
            <a:tailEnd/>
          </a:ln>
        </p:spPr>
      </p:pic>
      <p:pic>
        <p:nvPicPr>
          <p:cNvPr id="5" name="Picture 2" descr="Ecolab_Logo_4c_revised.gif"/>
          <p:cNvPicPr>
            <a:picLocks noChangeAspect="1"/>
          </p:cNvPicPr>
          <p:nvPr/>
        </p:nvPicPr>
        <p:blipFill>
          <a:blip r:embed="rId3"/>
          <a:srcRect/>
          <a:stretch>
            <a:fillRect/>
          </a:stretch>
        </p:blipFill>
        <p:spPr bwMode="auto">
          <a:xfrm>
            <a:off x="333375" y="6340475"/>
            <a:ext cx="1600200" cy="296863"/>
          </a:xfrm>
          <a:prstGeom prst="rect">
            <a:avLst/>
          </a:prstGeom>
          <a:noFill/>
          <a:ln w="9525">
            <a:noFill/>
            <a:miter lim="800000"/>
            <a:headEnd/>
            <a:tailEnd/>
          </a:ln>
        </p:spPr>
      </p:pic>
      <p:sp>
        <p:nvSpPr>
          <p:cNvPr id="109571" name="Rectangle 3"/>
          <p:cNvSpPr>
            <a:spLocks noGrp="1" noChangeArrowheads="1"/>
          </p:cNvSpPr>
          <p:nvPr>
            <p:ph type="ctrTitle"/>
          </p:nvPr>
        </p:nvSpPr>
        <p:spPr>
          <a:xfrm>
            <a:off x="304800" y="2740025"/>
            <a:ext cx="8610600" cy="987425"/>
          </a:xfrm>
        </p:spPr>
        <p:txBody>
          <a:bodyPr anchor="b"/>
          <a:lstStyle>
            <a:lvl1pPr>
              <a:defRPr sz="4800"/>
            </a:lvl1pPr>
          </a:lstStyle>
          <a:p>
            <a:r>
              <a:rPr lang="en-US" dirty="0"/>
              <a:t>Click to edit Master title style</a:t>
            </a:r>
          </a:p>
        </p:txBody>
      </p:sp>
      <p:sp>
        <p:nvSpPr>
          <p:cNvPr id="109572" name="Rectangle 4"/>
          <p:cNvSpPr>
            <a:spLocks noGrp="1" noChangeArrowheads="1"/>
          </p:cNvSpPr>
          <p:nvPr>
            <p:ph type="subTitle" idx="1"/>
          </p:nvPr>
        </p:nvSpPr>
        <p:spPr>
          <a:xfrm>
            <a:off x="304800" y="3733800"/>
            <a:ext cx="8610600" cy="1069975"/>
          </a:xfrm>
        </p:spPr>
        <p:txBody>
          <a:bodyPr/>
          <a:lstStyle>
            <a:lvl1pPr marL="0" indent="0">
              <a:buFontTx/>
              <a:buNone/>
              <a:defRPr sz="1900">
                <a:latin typeface="+mj-lt"/>
              </a:defRPr>
            </a:lvl1pPr>
          </a:lstStyle>
          <a:p>
            <a:r>
              <a:rPr lang="en-US" smtClean="0"/>
              <a:t>Click to edit Master subtitle style</a:t>
            </a:r>
            <a:endParaRPr lang="en-US" dirty="0"/>
          </a:p>
        </p:txBody>
      </p:sp>
      <p:sp>
        <p:nvSpPr>
          <p:cNvPr id="6" name="Slide Number Placeholder 7"/>
          <p:cNvSpPr>
            <a:spLocks noGrp="1"/>
          </p:cNvSpPr>
          <p:nvPr>
            <p:ph type="sldNum" sz="quarter" idx="10"/>
          </p:nvPr>
        </p:nvSpPr>
        <p:spPr/>
        <p:txBody>
          <a:bodyPr/>
          <a:lstStyle>
            <a:lvl1pPr>
              <a:defRPr/>
            </a:lvl1pPr>
          </a:lstStyle>
          <a:p>
            <a:pPr>
              <a:defRPr/>
            </a:pPr>
            <a:fld id="{3C7F8072-4FC0-4446-808E-FBB099952F5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a:ln/>
        </p:spPr>
        <p:txBody>
          <a:bodyPr/>
          <a:lstStyle>
            <a:lvl1pPr>
              <a:defRPr/>
            </a:lvl1pPr>
          </a:lstStyle>
          <a:p>
            <a:pPr>
              <a:defRPr/>
            </a:pPr>
            <a:fld id="{B46A11C9-F304-4052-BE74-C668168F1DA7}"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Click to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16918416-EB44-4170-B42D-976653523871}" type="slidenum">
              <a:rPr lang="en-US"/>
              <a:pPr/>
              <a:t>‹#›</a:t>
            </a:fld>
            <a:endParaRPr lang="en-US"/>
          </a:p>
        </p:txBody>
      </p:sp>
      <p:sp>
        <p:nvSpPr>
          <p:cNvPr id="5" name="Rectangle 3"/>
          <p:cNvSpPr>
            <a:spLocks noGrp="1" noChangeArrowheads="1"/>
          </p:cNvSpPr>
          <p:nvPr>
            <p:ph type="subTitle" idx="11" hasCustomPrompt="1"/>
          </p:nvPr>
        </p:nvSpPr>
        <p:spPr>
          <a:xfrm>
            <a:off x="322556" y="1027114"/>
            <a:ext cx="8565950" cy="344486"/>
          </a:xfrm>
        </p:spPr>
        <p:txBody>
          <a:bodyPr/>
          <a:lstStyle>
            <a:lvl1pPr marL="0" marR="0" indent="0" algn="l" defTabSz="1023938" rtl="0" eaLnBrk="0" fontAlgn="base" latinLnBrk="0" hangingPunct="0">
              <a:lnSpc>
                <a:spcPct val="90000"/>
              </a:lnSpc>
              <a:spcBef>
                <a:spcPts val="0"/>
              </a:spcBef>
              <a:spcAft>
                <a:spcPct val="20000"/>
              </a:spcAft>
              <a:buClr>
                <a:srgbClr val="007AC9"/>
              </a:buClr>
              <a:buSzPct val="70000"/>
              <a:buFont typeface="Wingdings 3" pitchFamily="18" charset="2"/>
              <a:buNone/>
              <a:tabLst/>
              <a:defRPr sz="2000" baseline="0">
                <a:solidFill>
                  <a:srgbClr val="4D4F53"/>
                </a:solidFill>
              </a:defRPr>
            </a:lvl1pPr>
          </a:lstStyle>
          <a:p>
            <a:pPr marL="0" marR="0" lvl="0" indent="0" algn="l" defTabSz="1023938" rtl="0" eaLnBrk="0" fontAlgn="base" latinLnBrk="0" hangingPunct="0">
              <a:lnSpc>
                <a:spcPct val="90000"/>
              </a:lnSpc>
              <a:spcBef>
                <a:spcPct val="50000"/>
              </a:spcBef>
              <a:spcAft>
                <a:spcPct val="20000"/>
              </a:spcAft>
              <a:buClr>
                <a:srgbClr val="007AC9"/>
              </a:buClr>
              <a:buSzPct val="70000"/>
              <a:buFont typeface="Wingdings 3" pitchFamily="18" charset="2"/>
              <a:buNone/>
              <a:tabLst/>
              <a:defRPr/>
            </a:pPr>
            <a:r>
              <a:rPr lang="en-US" dirty="0" smtClean="0"/>
              <a:t>SUBTITLE GOES HERE</a:t>
            </a:r>
          </a:p>
          <a:p>
            <a:endParaRPr lang="en-US" dirty="0" smtClean="0"/>
          </a:p>
          <a:p>
            <a:endParaRPr lang="en-US" dirty="0" smtClean="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Click to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16918416-EB44-4170-B42D-976653523871}" type="slidenum">
              <a:rPr lang="en-US"/>
              <a:pPr/>
              <a:t>‹#›</a:t>
            </a:fld>
            <a:endParaRPr lang="en-US"/>
          </a:p>
        </p:txBody>
      </p:sp>
      <p:sp>
        <p:nvSpPr>
          <p:cNvPr id="5" name="Rectangle 3"/>
          <p:cNvSpPr>
            <a:spLocks noGrp="1" noChangeArrowheads="1"/>
          </p:cNvSpPr>
          <p:nvPr>
            <p:ph type="subTitle" idx="11" hasCustomPrompt="1"/>
          </p:nvPr>
        </p:nvSpPr>
        <p:spPr>
          <a:xfrm>
            <a:off x="322556" y="1027114"/>
            <a:ext cx="8565950" cy="344486"/>
          </a:xfrm>
        </p:spPr>
        <p:txBody>
          <a:bodyPr/>
          <a:lstStyle>
            <a:lvl1pPr marL="0" marR="0" indent="0" algn="l" defTabSz="1023938" rtl="0" eaLnBrk="0" fontAlgn="base" latinLnBrk="0" hangingPunct="0">
              <a:lnSpc>
                <a:spcPct val="90000"/>
              </a:lnSpc>
              <a:spcBef>
                <a:spcPts val="0"/>
              </a:spcBef>
              <a:spcAft>
                <a:spcPct val="20000"/>
              </a:spcAft>
              <a:buClr>
                <a:srgbClr val="007AC9"/>
              </a:buClr>
              <a:buSzPct val="70000"/>
              <a:buFont typeface="Wingdings 3" pitchFamily="18" charset="2"/>
              <a:buNone/>
              <a:tabLst/>
              <a:defRPr sz="2000" baseline="0">
                <a:solidFill>
                  <a:srgbClr val="4D4F53"/>
                </a:solidFill>
              </a:defRPr>
            </a:lvl1pPr>
          </a:lstStyle>
          <a:p>
            <a:pPr marL="0" marR="0" lvl="0" indent="0" algn="l" defTabSz="1023938" rtl="0" eaLnBrk="0" fontAlgn="base" latinLnBrk="0" hangingPunct="0">
              <a:lnSpc>
                <a:spcPct val="90000"/>
              </a:lnSpc>
              <a:spcBef>
                <a:spcPct val="50000"/>
              </a:spcBef>
              <a:spcAft>
                <a:spcPct val="20000"/>
              </a:spcAft>
              <a:buClr>
                <a:srgbClr val="007AC9"/>
              </a:buClr>
              <a:buSzPct val="70000"/>
              <a:buFont typeface="Wingdings 3" pitchFamily="18" charset="2"/>
              <a:buNone/>
              <a:tabLst/>
              <a:defRPr/>
            </a:pPr>
            <a:r>
              <a:rPr lang="en-US" dirty="0" smtClean="0"/>
              <a:t>SUBTITLE GOES HERE</a:t>
            </a:r>
          </a:p>
          <a:p>
            <a:endParaRPr lang="en-US" dirty="0" smtClean="0"/>
          </a:p>
          <a:p>
            <a:endParaRPr lang="en-US" dirty="0" smtClean="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a:ln/>
        </p:spPr>
        <p:txBody>
          <a:bodyPr/>
          <a:lstStyle>
            <a:lvl1pPr>
              <a:defRPr/>
            </a:lvl1pPr>
          </a:lstStyle>
          <a:p>
            <a:pPr>
              <a:defRPr/>
            </a:pPr>
            <a:fld id="{5905CF0D-6268-4F48-8CB0-63E70039C0F2}" type="slidenum">
              <a:rPr lang="en-US">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30557620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527175"/>
            <a:ext cx="4191000" cy="464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27175"/>
            <a:ext cx="4191000" cy="464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a:ln/>
        </p:spPr>
        <p:txBody>
          <a:bodyPr/>
          <a:lstStyle>
            <a:lvl1pPr>
              <a:defRPr/>
            </a:lvl1pPr>
          </a:lstStyle>
          <a:p>
            <a:pPr>
              <a:defRPr/>
            </a:pPr>
            <a:fld id="{A69446B3-B042-49EC-B1A1-CEC8D669F63D}" type="slidenum">
              <a:rPr lang="en-US"/>
              <a:pPr>
                <a:defRPr/>
              </a:pPr>
              <a:t>‹#›</a:t>
            </a:fld>
            <a:endParaRPr lang="en-US"/>
          </a:p>
        </p:txBody>
      </p:sp>
    </p:spTree>
    <p:extLst>
      <p:ext uri="{BB962C8B-B14F-4D97-AF65-F5344CB8AC3E}">
        <p14:creationId xmlns:p14="http://schemas.microsoft.com/office/powerpoint/2010/main" val="16336523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3375" y="381000"/>
            <a:ext cx="8534400" cy="758825"/>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3375" y="1527175"/>
            <a:ext cx="8534400" cy="4645025"/>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 name="Slide Number Placeholder 7"/>
          <p:cNvSpPr>
            <a:spLocks noGrp="1"/>
          </p:cNvSpPr>
          <p:nvPr>
            <p:ph type="sldNum" sz="quarter" idx="4"/>
          </p:nvPr>
        </p:nvSpPr>
        <p:spPr bwMode="auto">
          <a:xfrm>
            <a:off x="7010400" y="0"/>
            <a:ext cx="2133600" cy="365125"/>
          </a:xfrm>
          <a:prstGeom prst="rect">
            <a:avLst/>
          </a:prstGeom>
          <a:noFill/>
          <a:ln w="9525">
            <a:noFill/>
            <a:miter lim="800000"/>
            <a:headEnd/>
            <a:tailEnd/>
          </a:ln>
        </p:spPr>
        <p:txBody>
          <a:bodyPr vert="horz" wrap="square" lIns="102413" tIns="51206" rIns="102413" bIns="51206" numCol="1" anchor="ctr" anchorCtr="0" compatLnSpc="1">
            <a:prstTxWarp prst="textNoShape">
              <a:avLst/>
            </a:prstTxWarp>
          </a:bodyPr>
          <a:lstStyle>
            <a:lvl1pPr algn="r">
              <a:defRPr sz="1100"/>
            </a:lvl1pPr>
          </a:lstStyle>
          <a:p>
            <a:pPr>
              <a:defRPr/>
            </a:pPr>
            <a:fld id="{B01D1BE8-C829-4933-80DD-34019AC3E2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3" r:id="rId3"/>
    <p:sldLayoutId id="2147483776" r:id="rId4"/>
    <p:sldLayoutId id="2147483777" r:id="rId5"/>
    <p:sldLayoutId id="2147483778" r:id="rId6"/>
    <p:sldLayoutId id="2147483779" r:id="rId7"/>
  </p:sldLayoutIdLst>
  <p:transition>
    <p:fade/>
  </p:transition>
  <p:timing>
    <p:tnLst>
      <p:par>
        <p:cTn id="1" dur="indefinite" restart="never" nodeType="tmRoot"/>
      </p:par>
    </p:tnLst>
  </p:timing>
  <p:hf hdr="0" ftr="0" dt="0"/>
  <p:txStyles>
    <p:titleStyle>
      <a:lvl1pPr algn="l" defTabSz="1023938" rtl="0" eaLnBrk="0" fontAlgn="base" hangingPunct="0">
        <a:spcBef>
          <a:spcPct val="0"/>
        </a:spcBef>
        <a:spcAft>
          <a:spcPct val="0"/>
        </a:spcAft>
        <a:defRPr sz="3600">
          <a:solidFill>
            <a:srgbClr val="007AC9"/>
          </a:solidFill>
          <a:latin typeface="Arial" charset="0"/>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pitchFamily="34"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pitchFamily="34"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pitchFamily="34"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pitchFamily="34"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Arial" charset="0"/>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Arial" charset="0"/>
          <a:ea typeface="+mn-ea"/>
        </a:defRPr>
      </a:lvl2pPr>
      <a:lvl3pPr marL="895350" indent="-196850" algn="l" defTabSz="1023938" rtl="0" eaLnBrk="0" fontAlgn="base" hangingPunct="0">
        <a:lnSpc>
          <a:spcPct val="90000"/>
        </a:lnSpc>
        <a:spcBef>
          <a:spcPct val="15000"/>
        </a:spcBef>
        <a:spcAft>
          <a:spcPct val="0"/>
        </a:spcAft>
        <a:buClr>
          <a:srgbClr val="007AC9"/>
        </a:buClr>
        <a:buFont typeface="Arial" charset="0"/>
        <a:buChar char="-"/>
        <a:defRPr sz="1700">
          <a:solidFill>
            <a:srgbClr val="4D4F53"/>
          </a:solidFill>
          <a:latin typeface="Arial" charset="0"/>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Arial" charset="0"/>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Arial" charset="0"/>
          <a:ea typeface="+mn-ea"/>
        </a:defRPr>
      </a:lvl5pPr>
      <a:lvl6pPr marL="18367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6pPr>
      <a:lvl7pPr marL="22939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7pPr>
      <a:lvl8pPr marL="27511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8pPr>
      <a:lvl9pPr marL="32083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20.png"/><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SaniSAVE</a:t>
            </a:r>
            <a:endParaRPr lang="en-US" dirty="0"/>
          </a:p>
        </p:txBody>
      </p:sp>
      <p:sp>
        <p:nvSpPr>
          <p:cNvPr id="3" name="Subtitle 2"/>
          <p:cNvSpPr>
            <a:spLocks noGrp="1"/>
          </p:cNvSpPr>
          <p:nvPr>
            <p:ph type="subTitle" idx="1"/>
          </p:nvPr>
        </p:nvSpPr>
        <p:spPr/>
        <p:txBody>
          <a:bodyPr/>
          <a:lstStyle/>
          <a:p>
            <a:r>
              <a:rPr lang="en-US" dirty="0" smtClean="0"/>
              <a:t>Philip Bryant</a:t>
            </a:r>
          </a:p>
          <a:p>
            <a:r>
              <a:rPr lang="en-US" dirty="0" smtClean="0"/>
              <a:t>Jill Ann Williams</a:t>
            </a:r>
            <a:endParaRPr lang="en-US" dirty="0"/>
          </a:p>
        </p:txBody>
      </p:sp>
      <p:pic>
        <p:nvPicPr>
          <p:cNvPr id="1026" name="Picture 2" descr="http://www.cleantec.com.au/product/sanisave-no-rinse-cleaner-sanitizer/~/media/Ecolab/Ecolab%20Home/Images/Products/Food%20Retail%20Services/SaniSaveProducts1.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889" y="735902"/>
            <a:ext cx="52387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340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niSave Satisfaction_Product.jpg"/>
          <p:cNvPicPr>
            <a:picLocks noChangeAspect="1"/>
          </p:cNvPicPr>
          <p:nvPr/>
        </p:nvPicPr>
        <p:blipFill>
          <a:blip r:embed="rId3" cstate="print"/>
          <a:srcRect t="4641"/>
          <a:stretch>
            <a:fillRect/>
          </a:stretch>
        </p:blipFill>
        <p:spPr>
          <a:xfrm>
            <a:off x="0" y="0"/>
            <a:ext cx="9144000" cy="6858000"/>
          </a:xfrm>
          <a:prstGeom prst="rect">
            <a:avLst/>
          </a:prstGeom>
        </p:spPr>
      </p:pic>
      <p:sp>
        <p:nvSpPr>
          <p:cNvPr id="4" name="Slide Number Placeholder 3"/>
          <p:cNvSpPr>
            <a:spLocks noGrp="1"/>
          </p:cNvSpPr>
          <p:nvPr>
            <p:ph type="sldNum" sz="quarter" idx="10"/>
          </p:nvPr>
        </p:nvSpPr>
        <p:spPr/>
        <p:txBody>
          <a:bodyPr/>
          <a:lstStyle/>
          <a:p>
            <a:fld id="{16918416-EB44-4170-B42D-976653523871}"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4"/>
          <p:cNvSpPr>
            <a:spLocks noGrp="1"/>
          </p:cNvSpPr>
          <p:nvPr>
            <p:ph idx="1"/>
          </p:nvPr>
        </p:nvSpPr>
        <p:spPr>
          <a:xfrm>
            <a:off x="447964" y="1460500"/>
            <a:ext cx="7958138" cy="4983163"/>
          </a:xfrm>
        </p:spPr>
        <p:txBody>
          <a:bodyPr/>
          <a:lstStyle/>
          <a:p>
            <a:r>
              <a:rPr lang="en-US" altLang="en-US" b="1" dirty="0" smtClean="0">
                <a:solidFill>
                  <a:schemeClr val="accent1"/>
                </a:solidFill>
              </a:rPr>
              <a:t>Simplified process reduces food safety risk</a:t>
            </a:r>
          </a:p>
          <a:p>
            <a:pPr lvl="1"/>
            <a:r>
              <a:rPr lang="en-US" altLang="en-US" sz="1600" dirty="0" smtClean="0"/>
              <a:t>3 solutions in 1 for food and non-food contact surfaces throughout the store</a:t>
            </a:r>
          </a:p>
          <a:p>
            <a:pPr lvl="1">
              <a:buFont typeface="Wingdings" pitchFamily="2" charset="2"/>
              <a:buNone/>
            </a:pPr>
            <a:r>
              <a:rPr lang="en-US" altLang="en-US" b="1" dirty="0" smtClean="0">
                <a:solidFill>
                  <a:schemeClr val="accent1"/>
                </a:solidFill>
              </a:rPr>
              <a:t>	</a:t>
            </a:r>
            <a:r>
              <a:rPr lang="en-US" altLang="en-US" sz="1200" b="1" dirty="0" smtClean="0">
                <a:solidFill>
                  <a:schemeClr val="accent1"/>
                </a:solidFill>
              </a:rPr>
              <a:t>(deli slicers, service cases, scales, countertops, stationary equipment, hard/nonporous surfaces)</a:t>
            </a:r>
          </a:p>
          <a:p>
            <a:pPr marL="1247775" lvl="2">
              <a:buFont typeface="Arial" charset="0"/>
              <a:buNone/>
            </a:pPr>
            <a:r>
              <a:rPr lang="en-US" altLang="en-US" sz="2000" dirty="0" smtClean="0"/>
              <a:t>Cleaner</a:t>
            </a:r>
          </a:p>
          <a:p>
            <a:pPr marL="1247775" lvl="2">
              <a:buFont typeface="Arial" charset="0"/>
              <a:buNone/>
            </a:pPr>
            <a:r>
              <a:rPr lang="en-US" altLang="en-US" sz="2000" dirty="0" smtClean="0"/>
              <a:t>Water</a:t>
            </a:r>
          </a:p>
          <a:p>
            <a:pPr marL="1247775" lvl="2">
              <a:buFont typeface="Arial" charset="0"/>
              <a:buNone/>
            </a:pPr>
            <a:r>
              <a:rPr lang="en-US" altLang="en-US" sz="2000" dirty="0" smtClean="0"/>
              <a:t>Sanitizer</a:t>
            </a:r>
          </a:p>
          <a:p>
            <a:r>
              <a:rPr lang="en-US" altLang="en-US" b="1" dirty="0" smtClean="0">
                <a:solidFill>
                  <a:schemeClr val="accent1"/>
                </a:solidFill>
              </a:rPr>
              <a:t>Proven to clean better than wash-rinse-sanitize </a:t>
            </a:r>
          </a:p>
          <a:p>
            <a:pPr lvl="1"/>
            <a:r>
              <a:rPr lang="en-US" altLang="en-US" dirty="0" smtClean="0"/>
              <a:t>Increased microbiological cleaning by 83% </a:t>
            </a:r>
          </a:p>
          <a:p>
            <a:pPr lvl="1">
              <a:buNone/>
            </a:pPr>
            <a:r>
              <a:rPr lang="en-US" altLang="en-US" dirty="0" smtClean="0"/>
              <a:t>	(see slide 3) </a:t>
            </a:r>
          </a:p>
          <a:p>
            <a:r>
              <a:rPr lang="en-US" altLang="en-US" b="1" dirty="0" smtClean="0">
                <a:solidFill>
                  <a:schemeClr val="accent1"/>
                </a:solidFill>
              </a:rPr>
              <a:t>Simplified process takes less time to complete</a:t>
            </a:r>
          </a:p>
          <a:p>
            <a:pPr lvl="1"/>
            <a:r>
              <a:rPr lang="en-US" altLang="en-US" dirty="0" smtClean="0"/>
              <a:t>More than pays for itself in reduced employee labor </a:t>
            </a:r>
          </a:p>
          <a:p>
            <a:pPr lvl="1">
              <a:buNone/>
            </a:pPr>
            <a:r>
              <a:rPr lang="en-US" altLang="en-US" dirty="0" smtClean="0"/>
              <a:t>	(see video and slide 4)</a:t>
            </a:r>
          </a:p>
        </p:txBody>
      </p:sp>
      <p:pic>
        <p:nvPicPr>
          <p:cNvPr id="6158" name="Picture 14"/>
          <p:cNvPicPr>
            <a:picLocks noChangeAspect="1" noChangeArrowheads="1"/>
          </p:cNvPicPr>
          <p:nvPr/>
        </p:nvPicPr>
        <p:blipFill>
          <a:blip r:embed="rId3"/>
          <a:srcRect/>
          <a:stretch>
            <a:fillRect/>
          </a:stretch>
        </p:blipFill>
        <p:spPr bwMode="auto">
          <a:xfrm>
            <a:off x="7555325" y="4655126"/>
            <a:ext cx="701988" cy="1066801"/>
          </a:xfrm>
          <a:prstGeom prst="rect">
            <a:avLst/>
          </a:prstGeom>
          <a:noFill/>
          <a:ln w="28575" cap="flat" cmpd="sng" algn="ctr">
            <a:noFill/>
            <a:prstDash val="solid"/>
            <a:miter lim="800000"/>
            <a:headEnd type="none" w="med" len="med"/>
            <a:tailEnd type="none" w="med" len="med"/>
          </a:ln>
          <a:effectLst>
            <a:outerShdw blurRad="177800" dist="190500" dir="4560000" sx="86000" sy="86000" algn="tl" rotWithShape="0">
              <a:prstClr val="black">
                <a:alpha val="40000"/>
              </a:prstClr>
            </a:outerShdw>
          </a:effectLst>
        </p:spPr>
      </p:pic>
      <p:sp>
        <p:nvSpPr>
          <p:cNvPr id="6147" name="Title 3"/>
          <p:cNvSpPr>
            <a:spLocks noGrp="1"/>
          </p:cNvSpPr>
          <p:nvPr>
            <p:ph type="title"/>
          </p:nvPr>
        </p:nvSpPr>
        <p:spPr/>
        <p:txBody>
          <a:bodyPr/>
          <a:lstStyle/>
          <a:p>
            <a:r>
              <a:rPr lang="en-US" altLang="en-US" b="1" dirty="0" smtClean="0"/>
              <a:t>SaniSAVE Program </a:t>
            </a:r>
            <a:br>
              <a:rPr lang="en-US" altLang="en-US" b="1" dirty="0" smtClean="0"/>
            </a:br>
            <a:endParaRPr lang="en-US" altLang="en-US" sz="2400" b="1" dirty="0" smtClean="0"/>
          </a:p>
        </p:txBody>
      </p:sp>
      <p:grpSp>
        <p:nvGrpSpPr>
          <p:cNvPr id="6148" name="Group 9"/>
          <p:cNvGrpSpPr>
            <a:grpSpLocks/>
          </p:cNvGrpSpPr>
          <p:nvPr/>
        </p:nvGrpSpPr>
        <p:grpSpPr bwMode="auto">
          <a:xfrm>
            <a:off x="1149350" y="2559050"/>
            <a:ext cx="280988" cy="958850"/>
            <a:chOff x="1131968" y="2230696"/>
            <a:chExt cx="272715" cy="933401"/>
          </a:xfrm>
        </p:grpSpPr>
        <p:sp>
          <p:nvSpPr>
            <p:cNvPr id="7" name="Oval 6"/>
            <p:cNvSpPr/>
            <p:nvPr/>
          </p:nvSpPr>
          <p:spPr>
            <a:xfrm>
              <a:off x="1131968" y="2230696"/>
              <a:ext cx="272715" cy="271984"/>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dirty="0">
                  <a:solidFill>
                    <a:schemeClr val="bg1"/>
                  </a:solidFill>
                </a:rPr>
                <a:t>1</a:t>
              </a:r>
            </a:p>
          </p:txBody>
        </p:sp>
        <p:sp>
          <p:nvSpPr>
            <p:cNvPr id="8" name="Oval 7"/>
            <p:cNvSpPr/>
            <p:nvPr/>
          </p:nvSpPr>
          <p:spPr>
            <a:xfrm>
              <a:off x="1131968" y="2561404"/>
              <a:ext cx="272715" cy="271984"/>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dirty="0">
                  <a:solidFill>
                    <a:schemeClr val="bg1"/>
                  </a:solidFill>
                </a:rPr>
                <a:t>2</a:t>
              </a:r>
            </a:p>
          </p:txBody>
        </p:sp>
        <p:sp>
          <p:nvSpPr>
            <p:cNvPr id="9" name="Oval 8"/>
            <p:cNvSpPr/>
            <p:nvPr/>
          </p:nvSpPr>
          <p:spPr>
            <a:xfrm>
              <a:off x="1131968" y="2892113"/>
              <a:ext cx="272715" cy="271984"/>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dirty="0">
                  <a:solidFill>
                    <a:schemeClr val="bg1"/>
                  </a:solidFill>
                </a:rPr>
                <a:t>3</a:t>
              </a:r>
            </a:p>
          </p:txBody>
        </p:sp>
      </p:grpSp>
      <p:sp>
        <p:nvSpPr>
          <p:cNvPr id="11" name="Subtitle 4"/>
          <p:cNvSpPr txBox="1">
            <a:spLocks/>
          </p:cNvSpPr>
          <p:nvPr/>
        </p:nvSpPr>
        <p:spPr>
          <a:xfrm>
            <a:off x="349250" y="982663"/>
            <a:ext cx="8821738" cy="366712"/>
          </a:xfrm>
          <a:prstGeom prst="rect">
            <a:avLst/>
          </a:prstGeom>
        </p:spPr>
        <p:txBody>
          <a:bodyPr/>
          <a:lstStyle/>
          <a:p>
            <a:pPr marL="260350" indent="-260350" algn="l" defTabSz="1023938" eaLnBrk="0" hangingPunct="0">
              <a:lnSpc>
                <a:spcPct val="90000"/>
              </a:lnSpc>
              <a:spcBef>
                <a:spcPts val="1200"/>
              </a:spcBef>
              <a:spcAft>
                <a:spcPts val="0"/>
              </a:spcAft>
              <a:buClr>
                <a:srgbClr val="007AC9"/>
              </a:buClr>
              <a:buSzPct val="70000"/>
              <a:defRPr/>
            </a:pPr>
            <a:r>
              <a:rPr lang="en-US" kern="0" dirty="0">
                <a:latin typeface="+mn-lt"/>
              </a:rPr>
              <a:t>EPA REGISTERED TO REDUCE 99.999% OF LISTERIA MONOCYTOGENES</a:t>
            </a:r>
            <a:endParaRPr lang="en-US" kern="0" dirty="0">
              <a:latin typeface="+mn-lt"/>
              <a:ea typeface="+mn-ea"/>
            </a:endParaRPr>
          </a:p>
        </p:txBody>
      </p:sp>
      <p:pic>
        <p:nvPicPr>
          <p:cNvPr id="6159" name="Picture 15"/>
          <p:cNvPicPr>
            <a:picLocks noChangeAspect="1" noChangeArrowheads="1"/>
          </p:cNvPicPr>
          <p:nvPr/>
        </p:nvPicPr>
        <p:blipFill>
          <a:blip r:embed="rId4"/>
          <a:srcRect/>
          <a:stretch>
            <a:fillRect/>
          </a:stretch>
        </p:blipFill>
        <p:spPr bwMode="auto">
          <a:xfrm>
            <a:off x="8321104" y="4378037"/>
            <a:ext cx="628932" cy="1343890"/>
          </a:xfrm>
          <a:prstGeom prst="rect">
            <a:avLst/>
          </a:prstGeom>
          <a:noFill/>
          <a:ln w="28575" cap="flat" cmpd="sng" algn="ctr">
            <a:noFill/>
            <a:prstDash val="solid"/>
            <a:miter lim="800000"/>
            <a:headEnd type="none" w="med" len="med"/>
            <a:tailEnd type="none" w="med" len="med"/>
          </a:ln>
          <a:effectLst>
            <a:outerShdw blurRad="177800" dist="190500" dir="4560000" sx="86000" sy="86000" algn="tl" rotWithShape="0">
              <a:prstClr val="black">
                <a:alpha val="40000"/>
              </a:prstClr>
            </a:outerShdw>
          </a:effectLst>
        </p:spPr>
      </p:pic>
      <p:pic>
        <p:nvPicPr>
          <p:cNvPr id="6162" name="Picture 18"/>
          <p:cNvPicPr>
            <a:picLocks noChangeAspect="1" noChangeArrowheads="1"/>
          </p:cNvPicPr>
          <p:nvPr/>
        </p:nvPicPr>
        <p:blipFill>
          <a:blip r:embed="rId5"/>
          <a:srcRect/>
          <a:stretch>
            <a:fillRect/>
          </a:stretch>
        </p:blipFill>
        <p:spPr bwMode="auto">
          <a:xfrm>
            <a:off x="7606145" y="5782299"/>
            <a:ext cx="1305791" cy="861822"/>
          </a:xfrm>
          <a:prstGeom prst="rect">
            <a:avLst/>
          </a:prstGeom>
          <a:noFill/>
          <a:ln w="28575" cap="flat" cmpd="sng" algn="ctr">
            <a:noFill/>
            <a:prstDash val="solid"/>
            <a:miter lim="800000"/>
            <a:headEnd type="none" w="med" len="med"/>
            <a:tailEnd type="none" w="med" len="med"/>
          </a:ln>
          <a:effectLst>
            <a:outerShdw blurRad="177800" dist="190500" dir="4560000" sx="86000" sy="86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918416-EB44-4170-B42D-976653523871}" type="slidenum">
              <a:rPr lang="en-US" smtClean="0"/>
              <a:pPr/>
              <a:t>4</a:t>
            </a:fld>
            <a:endParaRPr lang="en-US"/>
          </a:p>
        </p:txBody>
      </p:sp>
      <p:grpSp>
        <p:nvGrpSpPr>
          <p:cNvPr id="2" name="Group 8"/>
          <p:cNvGrpSpPr/>
          <p:nvPr/>
        </p:nvGrpSpPr>
        <p:grpSpPr>
          <a:xfrm>
            <a:off x="687355" y="818991"/>
            <a:ext cx="7769290" cy="4972050"/>
            <a:chOff x="333375" y="1139825"/>
            <a:chExt cx="7769290" cy="4972050"/>
          </a:xfrm>
        </p:grpSpPr>
        <p:pic>
          <p:nvPicPr>
            <p:cNvPr id="10" name="Picture 2"/>
            <p:cNvPicPr>
              <a:picLocks noChangeAspect="1" noChangeArrowheads="1"/>
            </p:cNvPicPr>
            <p:nvPr/>
          </p:nvPicPr>
          <p:blipFill>
            <a:blip r:embed="rId3" cstate="print"/>
            <a:srcRect/>
            <a:stretch>
              <a:fillRect/>
            </a:stretch>
          </p:blipFill>
          <p:spPr bwMode="auto">
            <a:xfrm>
              <a:off x="5569015" y="1139825"/>
              <a:ext cx="2533650" cy="4972050"/>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4" cstate="print"/>
            <a:srcRect/>
            <a:stretch>
              <a:fillRect/>
            </a:stretch>
          </p:blipFill>
          <p:spPr bwMode="auto">
            <a:xfrm>
              <a:off x="333375" y="1139825"/>
              <a:ext cx="4933671" cy="4972050"/>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SaniSave</a:t>
            </a:r>
            <a:r>
              <a:rPr lang="en-US" dirty="0" smtClean="0"/>
              <a:t> Program Requires Less Labor</a:t>
            </a:r>
            <a:endParaRPr lang="en-US" dirty="0"/>
          </a:p>
        </p:txBody>
      </p:sp>
      <p:sp>
        <p:nvSpPr>
          <p:cNvPr id="7" name="Rectangle 6"/>
          <p:cNvSpPr/>
          <p:nvPr/>
        </p:nvSpPr>
        <p:spPr>
          <a:xfrm>
            <a:off x="1113575" y="2092481"/>
            <a:ext cx="7795035" cy="2185214"/>
          </a:xfrm>
          <a:prstGeom prst="rect">
            <a:avLst/>
          </a:prstGeom>
          <a:noFill/>
        </p:spPr>
        <p:txBody>
          <a:bodyPr wrap="square" lIns="182880" tIns="45720" rIns="182880" bIns="45720">
            <a:spAutoFit/>
          </a:bodyPr>
          <a:lstStyle/>
          <a:p>
            <a:pPr algn="r"/>
            <a:r>
              <a:rPr lang="en-US" sz="3400" b="1" dirty="0" smtClean="0">
                <a:ln w="19050">
                  <a:solidFill>
                    <a:schemeClr val="tx2">
                      <a:tint val="1000"/>
                    </a:schemeClr>
                  </a:solidFill>
                  <a:prstDash val="solid"/>
                </a:ln>
                <a:solidFill>
                  <a:schemeClr val="tx2"/>
                </a:solidFill>
                <a:effectLst>
                  <a:outerShdw blurRad="63500" dist="63500" dir="7500000" algn="tl">
                    <a:srgbClr val="000000">
                      <a:shade val="5000"/>
                      <a:alpha val="35000"/>
                    </a:srgbClr>
                  </a:outerShdw>
                </a:effectLst>
              </a:rPr>
              <a:t>20 min</a:t>
            </a:r>
          </a:p>
          <a:p>
            <a:pPr algn="r">
              <a:buFontTx/>
              <a:buChar char="-"/>
            </a:pPr>
            <a:r>
              <a:rPr lang="en-US" sz="3400" b="1" dirty="0" smtClean="0">
                <a:ln w="19050">
                  <a:solidFill>
                    <a:schemeClr val="tx2">
                      <a:tint val="1000"/>
                    </a:schemeClr>
                  </a:solidFill>
                  <a:prstDash val="solid"/>
                </a:ln>
                <a:solidFill>
                  <a:schemeClr val="tx2"/>
                </a:solidFill>
                <a:effectLst>
                  <a:outerShdw blurRad="63500" dist="63500" dir="7500000" algn="tl">
                    <a:srgbClr val="000000">
                      <a:shade val="5000"/>
                      <a:alpha val="35000"/>
                    </a:srgbClr>
                  </a:outerShdw>
                </a:effectLst>
              </a:rPr>
              <a:t>13 min</a:t>
            </a:r>
          </a:p>
          <a:p>
            <a:pPr algn="r"/>
            <a:r>
              <a:rPr lang="en-US" sz="3400" b="1" cap="none" spc="0" dirty="0" smtClean="0">
                <a:ln w="19050">
                  <a:solidFill>
                    <a:schemeClr val="tx2">
                      <a:tint val="1000"/>
                    </a:schemeClr>
                  </a:solidFill>
                  <a:prstDash val="solid"/>
                </a:ln>
                <a:solidFill>
                  <a:srgbClr val="00B050"/>
                </a:solidFill>
                <a:effectLst>
                  <a:outerShdw blurRad="63500" dist="63500" dir="7500000" algn="tl">
                    <a:srgbClr val="000000">
                      <a:shade val="5000"/>
                      <a:alpha val="35000"/>
                    </a:srgbClr>
                  </a:outerShdw>
                </a:effectLst>
              </a:rPr>
              <a:t>7 </a:t>
            </a:r>
            <a:r>
              <a:rPr lang="en-US" sz="3400" b="1" dirty="0" smtClean="0">
                <a:ln w="19050">
                  <a:solidFill>
                    <a:schemeClr val="tx2">
                      <a:tint val="1000"/>
                    </a:schemeClr>
                  </a:solidFill>
                  <a:prstDash val="solid"/>
                </a:ln>
                <a:solidFill>
                  <a:srgbClr val="00B050"/>
                </a:solidFill>
                <a:effectLst>
                  <a:outerShdw blurRad="63500" dist="63500" dir="7500000" algn="tl">
                    <a:srgbClr val="000000">
                      <a:shade val="5000"/>
                      <a:alpha val="35000"/>
                    </a:srgbClr>
                  </a:outerShdw>
                </a:effectLst>
              </a:rPr>
              <a:t>min/slicer SAVED* </a:t>
            </a:r>
            <a:endParaRPr lang="en-US" sz="3400" b="1" cap="none" spc="0" dirty="0" smtClean="0">
              <a:ln w="19050">
                <a:solidFill>
                  <a:schemeClr val="tx2">
                    <a:tint val="1000"/>
                  </a:schemeClr>
                </a:solidFill>
                <a:prstDash val="solid"/>
              </a:ln>
              <a:solidFill>
                <a:srgbClr val="00B050"/>
              </a:solidFill>
              <a:effectLst>
                <a:outerShdw blurRad="63500" dist="63500" dir="7500000" algn="tl">
                  <a:srgbClr val="000000">
                    <a:shade val="5000"/>
                    <a:alpha val="35000"/>
                  </a:srgbClr>
                </a:outerShdw>
              </a:effectLst>
            </a:endParaRPr>
          </a:p>
          <a:p>
            <a:pPr algn="r"/>
            <a:r>
              <a:rPr lang="en-US" sz="3400" b="1" dirty="0" smtClean="0">
                <a:ln w="19050">
                  <a:solidFill>
                    <a:schemeClr val="tx2">
                      <a:tint val="1000"/>
                    </a:schemeClr>
                  </a:solidFill>
                  <a:prstDash val="solid"/>
                </a:ln>
                <a:solidFill>
                  <a:schemeClr val="tx2"/>
                </a:solidFill>
                <a:effectLst>
                  <a:outerShdw blurRad="63500" dist="63500" dir="7500000" algn="tl">
                    <a:srgbClr val="000000">
                      <a:shade val="5000"/>
                      <a:alpha val="35000"/>
                    </a:srgbClr>
                  </a:outerShdw>
                </a:effectLst>
              </a:rPr>
              <a:t>X 6 cleanings/day</a:t>
            </a:r>
          </a:p>
        </p:txBody>
      </p:sp>
      <p:pic>
        <p:nvPicPr>
          <p:cNvPr id="20" name="Picture 2" descr="http://volanobiz.com/images/products/slicers/leonardo-meat-slicer.jpg"/>
          <p:cNvPicPr>
            <a:picLocks noChangeAspect="1" noChangeArrowheads="1"/>
          </p:cNvPicPr>
          <p:nvPr/>
        </p:nvPicPr>
        <p:blipFill>
          <a:blip r:embed="rId2" cstate="print"/>
          <a:srcRect/>
          <a:stretch>
            <a:fillRect/>
          </a:stretch>
        </p:blipFill>
        <p:spPr bwMode="auto">
          <a:xfrm>
            <a:off x="1647877" y="2019520"/>
            <a:ext cx="813657" cy="789000"/>
          </a:xfrm>
          <a:prstGeom prst="rect">
            <a:avLst/>
          </a:prstGeom>
          <a:noFill/>
        </p:spPr>
      </p:pic>
      <p:pic>
        <p:nvPicPr>
          <p:cNvPr id="23" name="Picture 2" descr="http://volanobiz.com/images/products/slicers/leonardo-meat-slicer.jpg"/>
          <p:cNvPicPr>
            <a:picLocks noChangeAspect="1" noChangeArrowheads="1"/>
          </p:cNvPicPr>
          <p:nvPr/>
        </p:nvPicPr>
        <p:blipFill>
          <a:blip r:embed="rId2" cstate="print"/>
          <a:srcRect/>
          <a:stretch>
            <a:fillRect/>
          </a:stretch>
        </p:blipFill>
        <p:spPr bwMode="auto">
          <a:xfrm>
            <a:off x="2553760" y="2019520"/>
            <a:ext cx="813657" cy="789000"/>
          </a:xfrm>
          <a:prstGeom prst="rect">
            <a:avLst/>
          </a:prstGeom>
          <a:noFill/>
        </p:spPr>
      </p:pic>
      <p:sp>
        <p:nvSpPr>
          <p:cNvPr id="578562" name="AutoShape 2" descr="data:image/jpeg;base64,/9j/4AAQSkZJRgABAQAAAQABAAD/2wCEAAkGBhQSEBQSEhAVFRUVFRQVFRYYFRcUFRUaGBQWFhYUFBUYHCYfFxkjGRcWHy8hIycpLCwsFR4xNTAqNiYrLCoBCQoKDgwOFA8PFCkcFBwpKSkpKSkpKSkpKSksKTYpKSkpKSkpKSkpKSktKSopKSkpMSwsLCkpKSkpKSksKSwpKf/AABEIANwA5QMBIgACEQEDEQH/xAAcAAEAAgIDAQAAAAAAAAAAAAAABgcBBQIDBAj/xABMEAACAQIEAwUEBAkICQUBAAABAgMAEQQFEiEGMUEHEyJRYTJxgZEUUqGxIzNCYnKCorLBCBVTc5Kz0fAkQ2OTwsPS4fEWJXSDtGT/xAAXAQEBAQEAAAAAAAAAAAAAAAAAAgED/8QAHBEBAQEBAAIDAAAAAAAAAAAAAAERAhIxQVFx/9oADAMBAAIRAxEAPwC8aUpQKUpQKUpQKUpQKUpQKUpQKUpQKUpQKUpQKUpQKUpQKUpQKUpQKUpQKUpQKUpQKUpQKUpQKUpQKVr81z2LDi8ji9r6Rux9bdB6naoHmfaHPKxECCOMc3J39+o7AVU5tZbIsXFY1Ixd3VfebfIda0mM46w6GwJc+mw+3f7KqzFZ+GNy7zseenZL+sh5/C9dS4ydhdVjiXzC6z8Wey/ZVThHkseXj5j7EHzuf8K6TxjiTyhA+H/mq/MbMCXxE7gbnQz6QOv4kWArjisqijRpJcNKVQFmZlOwHM+NgfsrfGM2rEXizE/0YPxH+FeiPi6ce1h9vS3+NVsuTxFA4wLaSoYMFi5EXB/GX5V1tgFUalixMfW6iYfbGTTIbVrRccR/6xGT3ggfdb7a2uD4ggl9mVfmKpXD5tKDaLHsT9SQrKf7LjXXfJm7g/h8Kjf7SBjE/v0NsfnTwb5LzBrNU9k/FMga2Fxeo/0E/gkPot9m+FTLKu0KNmEWJQwSfnDwn41F5qp0l9K4pICAQQQeRG4rlUqKUpQKUpQKUpQKUpQKUpQKUpQKUri7gAkmwG5PlQZLWqH8QccBbx4fxNy1/wDT/j8geda/iniky3SM6Yhe5O2u3Nm8k+/r5VWuKzhp37rD6tJNi42eT0X6q+vM+grpzz9ud6+mwx+b3kNyZpSdxfwKfz26n0G/upBlMs13lu4UFrBbIoAvcINuXU7mt5kPBAEJd5AnhYAjTaMi66mvt4W5g9Rbat7wjFijhUWeNY3XUrSbMZADZZUj6FhY3f36TeqvTJGqHCISJneRVsp07gKTa4Bdtt+Ww6862YySJoyIsOxLIdLuunSSNjql8WxsfCDyqQYPKY49NgSVAUMx1MABYBSfZFui2HpXrtUarGixWXO0bhzFGpRgxs8lgVNyD4LWF+hrRZ3jMPLls87Ysy4fSyOYUjVm5BlTvPyvF51McxW8Ug80cfNTVO5Dlsc3C2IZ1u0DzSRnqraYr7+RB3Hu8qa3G+yji7AyYZV+myQrpMQWWJNQVV0AlkjK8ut6ky5e0sOqHERSKykI4TUORAIZJLbe7pVf8BzZamU3xkSSSmWYaRfvivh07gjQOe5I+NSrsiyWWGGd3VkilkVoUbnYKQ0gB6NdRfrov5U0x7Mflbd0UfCJKAtlAKyDYWW6yBbdOV60s2QQKh7qaSJkW5Tc3sOZglHX80Lz51ZLw1r8zwSGNjIgZVBYggN7IvcA9dq3WYq7NcjlRSZoFdLXZ4gW0+ZaM+JbealvhXnw+buqgEjFQdEdrsv9VNzUjyN/hUhmw4zTAk4SeQQvIFdZB42VGBeNZLkrfbdtXwFYzXIIZbdyDDP4V0gAEgDbvo72dAoPjBvtZWubGtTj2cKcQOniwsjSxj8Zh5NpYvh1HqNjVnYDMFlUEbEi9j/DzFfO+ME2FnXUDFMtyjqbq4HMxsR4181IuOo6m2eAuNY8YvdSAJOouV6Pbm8Z5+8cx6jlPU+Vc1OaV1q3Q/A+f/euyuaylKUClKUClKUClKUClKUCtBxBjdQMYO35Xu9T5f59a2mYYrQptuT0/hVO9qHFZX/Qomu72OIYdA3KIe8c/Sw6mq5ibWgz/N2xmI+jYYFkLabj/WkdfSMfwuelp5wvw3Hgbd4paZwNLAatRtcxRjow578xdr2DafLwbwmcFAJ2A79rXQjo1rQqeYcm2467HYXqbYTCkHW/tkW23CDnoX5C5/KI8goFWpkdWFyzxGRwNRIYIDdEIFtVvypLAXa3TYDcmN5pns6Z9hcKJSIJIGZo7LYsFxG97auaL16VNQKr3iUW4ky0+cLj/wDQP41KntXO5v8A1EcKZW7g4bWI9tOrQDq5XvcHrU2NV3ituKovzsGf7uX/AKasSg6cQt1I8wRVOzcOZhhMgmh0Ig7yaTEDXGx7nuovZNzzZWuBvtVyS8qjXaHjhHlOMuL3hZbfpkRg/DVf4UFV9nHDeNkhOJwiQNaRlUylDpZQpJCMCL7je1W7wdFmIEv85PExJQxd3p2Hi1htKr+b59ai3YNitWXzJb2MQxv5640P/D9tWYKDFq82PjvFIPONx81NequMiXBHmCPmKNVz2KLqykek8o+yM/xqU5jlYax3BF9LDZlJ6qfvBuD1BrzcAcItl2EOHeVZCZWk1KpUWZUFrH9H7akEkdaxBsyy4T/gMSAVt4Ct17xrHxA843UbhQd9yCQCBA8wy6XBTgazcENDKNibXI1W9mQWPo1iR1At/McAGUgi4Pw5G4II3BB3BG4IqL47ARmOSDEbhrt3hNmexFnv0kU6RYfm2FjpFSpSngTjVcbH3cpAnQeIcg4/pE8t+Y6H0NS5G6Hn9/rXzfBPNg8QCGKyxkOjW061PJivrurL0Nx5VfPDefJjMMkybHky39hh7Sn0/gQajqK5rdUrCtcXrNSopSlApSlApSlArDtYXPSs1rs1xekql+d2b0VfP4kfI0Ee4z4jGFw8kzbkDwL9Z22Rfdfn6K1Vd2a5CcXinxU516GLbnd5GN9R62Xn7yPKuHafn7YjFR4aO5tpbT5vJbuwfchX4yNU1g7P4EGFQB0mjADSxu0bMinVMHtzVi2nz/CDewrp6R7STK8MWPeFi6KSIb7m1rGQt+VfcKTvp3udRNbWq/7QWKY/KNLFV+kBSASFI73DgAgbEWNaDI+HTnc+LnxWJlVY5e7iRCLIDqIsGBAAULsACSSSaxq4a88uXRNIsrRI0ibI5RS6c/ZYi68zy86g3ZTmkt8XgZpDIcJLoViSTp1OhW53sDHcDpqt0FWBesHUcFGZBKY07wCwfQusDfYPa4G52v1NdppesE0HXMdqhvaUL5Zi/wCrX+9SphOdqiHaFvlmM/qT+8taNH2An/RcUP8AbR/3Z/wq1RVR/wAn2S8GM/rYf3H/AMKtoGsHKlKxRpXEiuRrBoxX+d9r2XwsUDyTMCQe7Tw3HManKg/C9arCdoGDxrCJWeKQsDH3irs49nSysRfe1ja4JHWpfnmPy/Ltc8ywxPIS5simaVjzIAGpt+vLzIqtMXFLnuLimhwf0fDRN4sQwAeQagSLj2iNNgovpLG5rR6eJZGxT9zFhpO9guzSHwxodN+6DH8YHFuXmp6V39mXFX0fFKrG0U9ka/5LckY+Vj4T6E+VSXMgUfWFJ1WRgLDcnwNuQOZ0n9IeVV7xFl5hxBNgFmvIADcBr+MA2HmrcvyjVJfR6mx9/wB/+furtqMcCZ79LwMbE3kTwP8ApJbxH3jSf1jUlRrgGuTo5UpSgUpSgUpSgVEOJcUPwzMbA2iv5IoLSt8tfyqXO1gT5C9VH2kZqUwcvmyEfGV1Q/sd5Vcp6RTsywH0/OHxEigqmucg8rsdMa28hq/Yq3Muw6iSV0GldXdoATpCxkhtI5LeTXsLDwioL2NKIMvxWIKgly1uptEnL3XZ/lVg5bhe7iSP6iqvxA3PxNz8a2kQ7tOhY4jLHVGbRirmyk2GuA3NuQ2rQ4HE4zJcXjIxl0uJgnl7yJow1ubafEqN+SwBBAIK1bgNYrBBOy3IcRH9LxmKj7qXFy6+7IsVW7vcrzW7SGwO9lF+dTysUoM1g0rBoOnEcqinHQvlmN/qH+yxqU4g7VGeMhfLcb/8eX90mtES/k9n8FjR+fAf2Zat8VTv8nxvDjR64c/ZNVwisHIUrFZoFKUoKfzDsNmnleWXMg7OSSzRO7egJMnQVsIeyzFJp/8AepyE02W0mmynZbd9a3S1WcRXXItBGc3wobUp2DAj3X6j1HP4VB+KcO82G7wqA0R187klCUlHKwFte2/IVY+ZRbVE8VCS0sdl0tZiSTycFGAUDfdGPMe1VRNdPY5m2nESQE7SKHX3psf2GJ/Vq4I+o9b/AD3++9fOXBGMMGOw5Y20yiJ/cWMTfYTX0Yh3HqN/h/5NT0rl20pSpUUpSgUpSg8+YNaJ/wBEj5i1Uh2vvpiCX2MyD+ykjW/bFXZmf4pv1f3hVFds5JeMdO+f+5gq+U1LOB8vT+acMpjuX0tewv48Rr528qm8Rv0NRjhOOMYPAgBNWiHlp1fiiT61X+NzN8xzDFYfFZl9DhhkaNItXd69LsvMkKWstyWJ9sWFuQXUTbntQelUTnsEGVhZcvzh5JtQvEGWVCOpcp4LfmsDe+1qt3hvOPpWDgxQXQZEBZdyFYEqwBPTUrfC1YNvI9gLev8ACuY3rpmNwD/npXKVtgPMf5FBzLDzHzoad0B0vXW40kEfL+FB14k7c/tqO8VC+XYwf/zT/wB21b3H+0Ph99QrtKzw4bL5Aqgmc9xc8lEivqb36QQPU36Vo0P8n5d8aLjlhz9s9XEpHmPmKoPsZzloMcIRZlxQZHFiGQxo8iODyK7sD8fIXvbDgWNx5Vg9A94+dcTJ4rbW+Hl51gx7gj7/AF9aw48f+fKg7L+o+Yoa490D0tWIW2N+m/8A2oOZ9ajHEHaDgsHL3OInKyaQ2kRu2zcjcLbp51Io1vcmvFj+HsPKS8mGhd7WDPEjmwuQt2BNufzoINj+2LL7WBmb3RAfvMK4x5kMQsM8I8Msb2DnSRpdbX0ht7ltqjXaFwVjZDJMIcMMNAXZEiCRN3Yu2qRVALHQN972G1bDB548+Cw0mEw8auGeLuyxVECodQUjfopHofjWxlRXHXTFT2IuspfY8iQr7fE1f+RcSid41tbVH3n9pQw/er56zQuMTL3oUOe71hSSoPdrsCelrVZ/Z5jL4rCJ1OEBP+7t/CtpFs0pSuaylKUClKUHlzMfgn9Bf5EGqQ7YYN1P1Zv3oEsf2DV6YuPVG6+asPmDVO9qkGqIt6YeT5GSNv71KvlPTa8GZXhxhcHiFiAlKxan3Juw7tuttyajPaDmGF+mOuJyaV1AUDEqzRPIR5FfC6gWA1G/h6cqkXARV8sRtILxF97XI7uTvBa/Lw2+dTgNzsflSsihUwqYxPo2W5Q0WvSJMRMzSFVDA2Dt4YhsL2uxAsOdXTkmVrhsLDhYyWESKt7W1EDdrdLsSfjW0LX57+/esA1jXCbkP8+VcnW4B8qzXIGgx3wrqc6jtyFd3wHyFDQa/ML3DdP8DyrQ8UZfHNgcSrrqAglcAjkyRs6sPIggGpPKu1eeXA97FJEdhIjxkiwIDqVJHrY1oqD+T5hkbEYqRlBdIkCMdygcsG0+VwAPd7zV14cbH4fxqDdl/Z5NlrTvNJGxlWNVEZYgBSxbVqRd91t8an4FYArgfb+X3V2UoOPfAViJNjfrt8POuy9YJoOpG03BqB8X8J5hJijisDmTIxUL3TkoigfkrpBVhe58S3ueZqwb1xP+dqCosbwdnWJTusZjokiPtBSLsB5rGi6vczAcq2a5CMJHBBAL6BI3ibSW2GpyQp8RL8rVYU/KodnMzd+SoB0x73Yqbu/Twm/4seXOqjKqniCXVi5ibA6lBANwLRJyNhcfCrD7Nk/9zhX6mBiv8Y1P/FVZZhOZZ5WHN5Ht8W0L9gFW92X4bVmmPkHswqmHX9Wy/wDKpfTItOlKVzdClKUClKUCq048y3XEyAb/AIWH+2NcP7aQj9arLqMcV5aX1BdjKnhPlLGQyH93+xVc+09K17JcSjiaBxq9mVQdxY+B/Dy+p061Y+XTXS3VCY296HTf4gA/rVTGCxq4PMlYjTE7AkXItHKd1NvqNcEf7KrbgdYsR3Y0qJl1KosPGgAawHmljf8A2R86qpjcg1yCnyPyqL9oeaz4fLppsNYSLpu210UsAzqDsSP436VVeB/mqWFZcXm+NOIKguLPdWI3C3R9QB5HVv6cqlS/LUqs+xvPJpjiomnaaCIr3BlI76xZua6iwXSFPMgE2B51ZlBms2rFZoMFayq2rNZoFZrFZoFKWrNqDFKzasUGCbVAMF2tRT5mmCgi1xszJ3+uwJVGYlE07rdbA3F+daPtX40d5TlsL90l1XFTENyYA6FCgsUAILWHi5cr3jgxOAw2YYCXCM7RYdV75jGVeRtbl3Ia1yVYbcgAB0rcF5YltqrfiPNmiinmspU6yh1EN4QI08NrEFhcb/l1OXzNZsKksV7TKO7JFiNQ2Yi/QXb9Wqz7UsesWHjw+lNTEEaRayJy2N7eK3U+ya2JqKcF4cPjIy26Q3nk/RgUyG/vKgfrVdnY1lrJgDO/t4mV5j7r2HzsT+tUO7H+DlkwU88ym2JvCu9j3SnxkHpqcW/+v1q58DhVijSNFCqihQByAAsAKm1UjvpSlSopSlApSlArx5phdcZt7S2ZfeOnxFx8a9lKCh+1DI9u+QbbyD9FiO+X9VyslvKWTyr08K8WQNgC00qRSQFQ0jcyVu0Ln8p9gVKi5NmHWrB4syPvFZBbxkvHq9kPY6kb811LAjyZ/KqHmw/83Y6N2i7yHVqCOAxsGs8bX272Nri/mFPJq6+45+k87QsFNmeX4afCKzxg95JAL62uot4ebFDqFhv47ivHgu0nAwR91/MpjYCxjEcRF/IlwGPxBNTfA5yjETwkvE6q0rAeEDSNMnq4Fgyi50gE20qGkiPfe/uN/uqVKm4KySfEZqMwTBfQcOoPgsU7y6FbKpAvqJDEhQvh23q26UJrBm1ZtXRJjo19qVB73Ufea7IMQrjUjq4va6sGFxzFwbXoOdqzalZoFqWrNqVjS1LVmtBxPxxhcvKLiXcGQMyhYy9wpAPLYcxQb+1Kr2Ttzy4chiG90aD75BUu4Z4kix2HXEQX0kspDWDKVNiGAJF7WPPkwrcGMVwphJZGlkwkLyNYszRqzGwAFyR5AD4VqM17O8LLNBKiLD3LatEcUYSTxK1pBbceG3uY1LCa1WZ4y5MStY2BkIO6Kb29zNYgeQBPQXRlRziN5bCXDyxRpCHAR0Hduu2trj2ANJAt5E8jVM4+eXN8zVI+criOPyRBzc+QA1OfjUk7UeLdIOBhckbd55oo9mHV16HfcCwJN9pb2H8C9xCcdMtpZltEDzSI2Or0Lmx/RA+saq34ZJ8rKyTKUgijhjFkiRUUeiiwv6nmfUmttXCJLCudc1lKUoFKUoFKUoFKUoOjGYUSIVPXkeoI5MPUGqw484TE6SahZhYy2BOhgLJikHMjSLOBzUfWQVa1eLMcv7wBhs6+yeh81b0P2c6qXGWa+euDOLZMsnbC4q/dXvsdXdk7iSM8mjYWO224Ydb21luLMaBjp7lvEAviEIO4sR7cfUkbLfa67rFeO+Bo5YyQO7KX07XMJO5UgbtASb2F9Fyy3BIqE8O8Yz5c/wBExWrubjdTdkUm+qFgfEjDqD1JXeqQv1WvWg4x4JizFYllkdBEzsNGm51AAg6gfqiuvLs1j7tHwrLJE5AWJSLeZMR5JYAkqbLsfZPPe4XGq4Ok7j2lIsynyZTuP49L1npSoONOznA4GFdLYiXETN3eHj1RjUxIGpgI76RcddywHW4szgjhj6Bgkw+rU1y8h6a2tqC/miwA87X61DAjYnii7q3d4VDouDpBWIHY8r95KT+qPKrQBpWMis1iqv7auJXjEGCSXulnu00m+0eoIFOnfTfUWA3IQDqQcanx4pwYfuzjcOHvbT38d7+VtXOtoD1FfO4xeRpH3YwuNmsLNiNaxm/Vlj16QPRh771cXZ7muDlwSJgSe7hAQq4tIp5kyDzY3Nxsd7crA1J6rbtb4bxWImwUuEwxmMJkLDw6R44mUOGYXUlW299WReopxrwXLjWjeHMJsM8XsKp/B3+tZCrBrbXudunOkEUHCufMO8WfCRNzEKJEv6t1hK397H31vuzDjaXHRzRYhFE2HKhmUBVcNqG6jYMChBtsdrWrTS8C5w6mOfOwIbHUQZNRXrfwqbW82rc8G5bhsNh3iwMoZdZWfEkqzM6ixVF5eEHa40i/J7mtSkua5r3YIXdgAWNtQiU/6xwNyLb6RubHkASK47Q+NI8IgSJtWIa5VrgkBvakkI2YGwsvI2FgAot08Y9pi4WM4eHS+IBIZgdSg/0rm5Jc7HSTcHYmwF4pwD2dzZnL9JxJZcPquznZ5iOaRenQtyHIb7B6Pb09lvZ+2YT/AEvEgnDo5J1X/wBIkvcpfqoO7Hry6m30bhovlXjyrLEjRY40CRoAqqosAByAraAVNVGaUpWNKUpQKUpQKUpQKUpQKUpQeDNcqEy89LDk3P4EdRVX8VcDrIDG8XmQoIUqTzfDudhfqh8J66TvVv10YvBrIul1uPtHqD0NVLibNfLyw4zKZTNA2qIGzHSdO9vBPGd4m2HvsLMalOU9oiY3G4czS/REije4DlTLI2wXvAAO7A8WltiQdjerOzjhC5LAFtiAy2Eij6pFrOvpYg/VqseIuy2N7vGO7P1ol1If08Pe6H1jJH5lV+J/VmxZpIGCC0w067gqjgXAW4J0OT4rEaPYO1exM5iuFZ9DHksn4Mn3arBuf5JNfP8AhMPmeXEth2MkY9ox/ho7D68ZGqPmearzNbnKu2lw5OJwwe6qh7trWALE+Brg3Lb7/kisxq9A3WoD2scDSY6OObDgNNDqGgkDvEJBKgnbUCLgG19TdbVqMv7TsueQsdcA0KAArx+LU5YnuDblo399bnD8dYJpDbMrJoW15j7RZ7/jQTsAvzphrUYftEzFYxh4sgZHA0hRHKIR0/FaAAvprt61vOyvgyXBRzS4jSJsQysY1tpjVdZC+Hw3JdthsAAPOtd/65i/nAocxH0X6MGDd7EB33e2I1qAfY6V3Yrj/L1k8WM7xNHLvJpRqDfVFwbgn08NMNT7EY+NNndVPQE+I+5eZ+AryHNizFI4zcAMWkvGtmLAEKRrbdT0HLnVY4vthwsUhbC4d2umggKsKmzXU33O13/J/KqNYztHzHGyacLGUNitoEaSSxINi5vbcDewt8aY1ame8Sw4VmbGTBhZXjFtr8iqwgkswIBDHUfFzFjVOZ1xrJPiJxgEkiGKdS6qdTyMBa6KvsFrknTcnz6Vucl7HsXiX7zGS90Du1z307e/ey/En3VbHC3AmGwYthofERZpG8UjfpOeQ9FsPSjFc8Ddi5JWfMB6jDg/3zD90fE8xV2YDLwFAChUAAUAWAA5AAchXow2AC7tufsFeup1WMAWrNKVjSlKUClKUClKUClKUClKUClKUClKUCvLissSTcrv9YbH4nr8b16qUEZzDhEMdWlXI5HeOQfouv8A2qMZ3wMkn42EN6yxCU/75LP83qzaVXlU+MUXiOyTDtyQj+qxDD9mVH/erxv2KoeU2IX3rBJ9odfuq/JMOre0in3gH766TlkX9GvwFvurfKfRiiE7EV64mb/cxj/nGvfhuxLDj25cQ360Uf3K1XSMtj+oPtrmuDQckX5Cs0xWeW9lOAjtbChz+ezy/skhf2amOAyHQoVI1RfqgBF/sqP4VIAtZrNbjxQ5YBzN/TkK9ioBsBas0rGlKUoFKUoFKUoFKUoFKUoFKUoFKUoFKUoFKUoFKUoFKUoFKUoFKUoFKUoFKUoFKUoFKUoFKUoFKUoFKU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8564" name="AutoShape 4" descr="data:image/jpeg;base64,/9j/4AAQSkZJRgABAQAAAQABAAD/2wCEAAkGBhQSEBQSEhAVFRUVFRQVFRYYFRcUFRUaGBQWFhYUFBUYHCYfFxkjGRcWHy8hIycpLCwsFR4xNTAqNiYrLCoBCQoKDgwOFA8PFCkcFBwpKSkpKSkpKSkpKSksKTYpKSkpKSkpKSkpKSktKSopKSkpMSwsLCkpKSkpKSksKSwpKf/AABEIANwA5QMBIgACEQEDEQH/xAAcAAEAAgIDAQAAAAAAAAAAAAAABgcBBQIDBAj/xABMEAACAQIEAwUEBAkICQUBAAABAgMAEQQFEiEGMUEHEyJRYTJxgZEUUqGxIzNCYnKCorLBCBVTc5Kz0fAkQ2OTwsPS4fEWJXSDtGT/xAAXAQEBAQEAAAAAAAAAAAAAAAAAAgED/8QAHBEBAQEBAAIDAAAAAAAAAAAAAAERAhIxQVFx/9oADAMBAAIRAxEAPwC8aUpQKUpQKUpQKUpQKUpQKUpQKUpQKUpQKUpQKUpQKUpQKUpQKUpQKUpQKUpQKUpQKUpQKUpQKUpQKVr81z2LDi8ji9r6Rux9bdB6naoHmfaHPKxECCOMc3J39+o7AVU5tZbIsXFY1Ixd3VfebfIda0mM46w6GwJc+mw+3f7KqzFZ+GNy7zseenZL+sh5/C9dS4ydhdVjiXzC6z8Wey/ZVThHkseXj5j7EHzuf8K6TxjiTyhA+H/mq/MbMCXxE7gbnQz6QOv4kWArjisqijRpJcNKVQFmZlOwHM+NgfsrfGM2rEXizE/0YPxH+FeiPi6ce1h9vS3+NVsuTxFA4wLaSoYMFi5EXB/GX5V1tgFUalixMfW6iYfbGTTIbVrRccR/6xGT3ggfdb7a2uD4ggl9mVfmKpXD5tKDaLHsT9SQrKf7LjXXfJm7g/h8Kjf7SBjE/v0NsfnTwb5LzBrNU9k/FMga2Fxeo/0E/gkPot9m+FTLKu0KNmEWJQwSfnDwn41F5qp0l9K4pICAQQQeRG4rlUqKUpQKUpQKUpQKUpQKUpQKUpQKUri7gAkmwG5PlQZLWqH8QccBbx4fxNy1/wDT/j8geda/iniky3SM6Yhe5O2u3Nm8k+/r5VWuKzhp37rD6tJNi42eT0X6q+vM+grpzz9ud6+mwx+b3kNyZpSdxfwKfz26n0G/upBlMs13lu4UFrBbIoAvcINuXU7mt5kPBAEJd5AnhYAjTaMi66mvt4W5g9Rbat7wjFijhUWeNY3XUrSbMZADZZUj6FhY3f36TeqvTJGqHCISJneRVsp07gKTa4Bdtt+Ww6862YySJoyIsOxLIdLuunSSNjql8WxsfCDyqQYPKY49NgSVAUMx1MABYBSfZFui2HpXrtUarGixWXO0bhzFGpRgxs8lgVNyD4LWF+hrRZ3jMPLls87Ysy4fSyOYUjVm5BlTvPyvF51McxW8Ug80cfNTVO5Dlsc3C2IZ1u0DzSRnqraYr7+RB3Hu8qa3G+yji7AyYZV+myQrpMQWWJNQVV0AlkjK8ut6ky5e0sOqHERSKykI4TUORAIZJLbe7pVf8BzZamU3xkSSSmWYaRfvivh07gjQOe5I+NSrsiyWWGGd3VkilkVoUbnYKQ0gB6NdRfrov5U0x7Mflbd0UfCJKAtlAKyDYWW6yBbdOV60s2QQKh7qaSJkW5Tc3sOZglHX80Lz51ZLw1r8zwSGNjIgZVBYggN7IvcA9dq3WYq7NcjlRSZoFdLXZ4gW0+ZaM+JbealvhXnw+buqgEjFQdEdrsv9VNzUjyN/hUhmw4zTAk4SeQQvIFdZB42VGBeNZLkrfbdtXwFYzXIIZbdyDDP4V0gAEgDbvo72dAoPjBvtZWubGtTj2cKcQOniwsjSxj8Zh5NpYvh1HqNjVnYDMFlUEbEi9j/DzFfO+ME2FnXUDFMtyjqbq4HMxsR4181IuOo6m2eAuNY8YvdSAJOouV6Pbm8Z5+8cx6jlPU+Vc1OaV1q3Q/A+f/euyuaylKUClKUClKUClKUClKUCtBxBjdQMYO35Xu9T5f59a2mYYrQptuT0/hVO9qHFZX/Qomu72OIYdA3KIe8c/Sw6mq5ibWgz/N2xmI+jYYFkLabj/WkdfSMfwuelp5wvw3Hgbd4paZwNLAatRtcxRjow578xdr2DafLwbwmcFAJ2A79rXQjo1rQqeYcm2467HYXqbYTCkHW/tkW23CDnoX5C5/KI8goFWpkdWFyzxGRwNRIYIDdEIFtVvypLAXa3TYDcmN5pns6Z9hcKJSIJIGZo7LYsFxG97auaL16VNQKr3iUW4ky0+cLj/wDQP41KntXO5v8A1EcKZW7g4bWI9tOrQDq5XvcHrU2NV3ituKovzsGf7uX/AKasSg6cQt1I8wRVOzcOZhhMgmh0Ig7yaTEDXGx7nuovZNzzZWuBvtVyS8qjXaHjhHlOMuL3hZbfpkRg/DVf4UFV9nHDeNkhOJwiQNaRlUylDpZQpJCMCL7je1W7wdFmIEv85PExJQxd3p2Hi1htKr+b59ai3YNitWXzJb2MQxv5640P/D9tWYKDFq82PjvFIPONx81NequMiXBHmCPmKNVz2KLqykek8o+yM/xqU5jlYax3BF9LDZlJ6qfvBuD1BrzcAcItl2EOHeVZCZWk1KpUWZUFrH9H7akEkdaxBsyy4T/gMSAVt4Ct17xrHxA843UbhQd9yCQCBA8wy6XBTgazcENDKNibXI1W9mQWPo1iR1At/McAGUgi4Pw5G4II3BB3BG4IqL47ARmOSDEbhrt3hNmexFnv0kU6RYfm2FjpFSpSngTjVcbH3cpAnQeIcg4/pE8t+Y6H0NS5G6Hn9/rXzfBPNg8QCGKyxkOjW061PJivrurL0Nx5VfPDefJjMMkybHky39hh7Sn0/gQajqK5rdUrCtcXrNSopSlApSlApSlArDtYXPSs1rs1xekql+d2b0VfP4kfI0Ee4z4jGFw8kzbkDwL9Z22Rfdfn6K1Vd2a5CcXinxU516GLbnd5GN9R62Xn7yPKuHafn7YjFR4aO5tpbT5vJbuwfchX4yNU1g7P4EGFQB0mjADSxu0bMinVMHtzVi2nz/CDewrp6R7STK8MWPeFi6KSIb7m1rGQt+VfcKTvp3udRNbWq/7QWKY/KNLFV+kBSASFI73DgAgbEWNaDI+HTnc+LnxWJlVY5e7iRCLIDqIsGBAAULsACSSSaxq4a88uXRNIsrRI0ibI5RS6c/ZYi68zy86g3ZTmkt8XgZpDIcJLoViSTp1OhW53sDHcDpqt0FWBesHUcFGZBKY07wCwfQusDfYPa4G52v1NdppesE0HXMdqhvaUL5Zi/wCrX+9SphOdqiHaFvlmM/qT+8taNH2An/RcUP8AbR/3Z/wq1RVR/wAn2S8GM/rYf3H/AMKtoGsHKlKxRpXEiuRrBoxX+d9r2XwsUDyTMCQe7Tw3HManKg/C9arCdoGDxrCJWeKQsDH3irs49nSysRfe1ja4JHWpfnmPy/Ltc8ywxPIS5simaVjzIAGpt+vLzIqtMXFLnuLimhwf0fDRN4sQwAeQagSLj2iNNgovpLG5rR6eJZGxT9zFhpO9guzSHwxodN+6DH8YHFuXmp6V39mXFX0fFKrG0U9ka/5LckY+Vj4T6E+VSXMgUfWFJ1WRgLDcnwNuQOZ0n9IeVV7xFl5hxBNgFmvIADcBr+MA2HmrcvyjVJfR6mx9/wB/+furtqMcCZ79LwMbE3kTwP8ApJbxH3jSf1jUlRrgGuTo5UpSgUpSgUpSgVEOJcUPwzMbA2iv5IoLSt8tfyqXO1gT5C9VH2kZqUwcvmyEfGV1Q/sd5Vcp6RTsywH0/OHxEigqmucg8rsdMa28hq/Yq3Muw6iSV0GldXdoATpCxkhtI5LeTXsLDwioL2NKIMvxWIKgly1uptEnL3XZ/lVg5bhe7iSP6iqvxA3PxNz8a2kQ7tOhY4jLHVGbRirmyk2GuA3NuQ2rQ4HE4zJcXjIxl0uJgnl7yJow1ubafEqN+SwBBAIK1bgNYrBBOy3IcRH9LxmKj7qXFy6+7IsVW7vcrzW7SGwO9lF+dTysUoM1g0rBoOnEcqinHQvlmN/qH+yxqU4g7VGeMhfLcb/8eX90mtES/k9n8FjR+fAf2Zat8VTv8nxvDjR64c/ZNVwisHIUrFZoFKUoKfzDsNmnleWXMg7OSSzRO7egJMnQVsIeyzFJp/8AepyE02W0mmynZbd9a3S1WcRXXItBGc3wobUp2DAj3X6j1HP4VB+KcO82G7wqA0R187klCUlHKwFte2/IVY+ZRbVE8VCS0sdl0tZiSTycFGAUDfdGPMe1VRNdPY5m2nESQE7SKHX3psf2GJ/Vq4I+o9b/AD3++9fOXBGMMGOw5Y20yiJ/cWMTfYTX0Yh3HqN/h/5NT0rl20pSpUUpSgUpSg8+YNaJ/wBEj5i1Uh2vvpiCX2MyD+ykjW/bFXZmf4pv1f3hVFds5JeMdO+f+5gq+U1LOB8vT+acMpjuX0tewv48Rr528qm8Rv0NRjhOOMYPAgBNWiHlp1fiiT61X+NzN8xzDFYfFZl9DhhkaNItXd69LsvMkKWstyWJ9sWFuQXUTbntQelUTnsEGVhZcvzh5JtQvEGWVCOpcp4LfmsDe+1qt3hvOPpWDgxQXQZEBZdyFYEqwBPTUrfC1YNvI9gLev8ACuY3rpmNwD/npXKVtgPMf5FBzLDzHzoad0B0vXW40kEfL+FB14k7c/tqO8VC+XYwf/zT/wB21b3H+0Ph99QrtKzw4bL5Aqgmc9xc8lEivqb36QQPU36Vo0P8n5d8aLjlhz9s9XEpHmPmKoPsZzloMcIRZlxQZHFiGQxo8iODyK7sD8fIXvbDgWNx5Vg9A94+dcTJ4rbW+Hl51gx7gj7/AF9aw48f+fKg7L+o+Yoa490D0tWIW2N+m/8A2oOZ9ajHEHaDgsHL3OInKyaQ2kRu2zcjcLbp51Io1vcmvFj+HsPKS8mGhd7WDPEjmwuQt2BNufzoINj+2LL7WBmb3RAfvMK4x5kMQsM8I8Msb2DnSRpdbX0ht7ltqjXaFwVjZDJMIcMMNAXZEiCRN3Yu2qRVALHQN972G1bDB548+Cw0mEw8auGeLuyxVECodQUjfopHofjWxlRXHXTFT2IuspfY8iQr7fE1f+RcSid41tbVH3n9pQw/er56zQuMTL3oUOe71hSSoPdrsCelrVZ/Z5jL4rCJ1OEBP+7t/CtpFs0pSuaylKUClKUHlzMfgn9Bf5EGqQ7YYN1P1Zv3oEsf2DV6YuPVG6+asPmDVO9qkGqIt6YeT5GSNv71KvlPTa8GZXhxhcHiFiAlKxan3Juw7tuttyajPaDmGF+mOuJyaV1AUDEqzRPIR5FfC6gWA1G/h6cqkXARV8sRtILxF97XI7uTvBa/Lw2+dTgNzsflSsihUwqYxPo2W5Q0WvSJMRMzSFVDA2Dt4YhsL2uxAsOdXTkmVrhsLDhYyWESKt7W1EDdrdLsSfjW0LX57+/esA1jXCbkP8+VcnW4B8qzXIGgx3wrqc6jtyFd3wHyFDQa/ML3DdP8DyrQ8UZfHNgcSrrqAglcAjkyRs6sPIggGpPKu1eeXA97FJEdhIjxkiwIDqVJHrY1oqD+T5hkbEYqRlBdIkCMdygcsG0+VwAPd7zV14cbH4fxqDdl/Z5NlrTvNJGxlWNVEZYgBSxbVqRd91t8an4FYArgfb+X3V2UoOPfAViJNjfrt8POuy9YJoOpG03BqB8X8J5hJijisDmTIxUL3TkoigfkrpBVhe58S3ueZqwb1xP+dqCosbwdnWJTusZjokiPtBSLsB5rGi6vczAcq2a5CMJHBBAL6BI3ibSW2GpyQp8RL8rVYU/KodnMzd+SoB0x73Yqbu/Twm/4seXOqjKqniCXVi5ibA6lBANwLRJyNhcfCrD7Nk/9zhX6mBiv8Y1P/FVZZhOZZ5WHN5Ht8W0L9gFW92X4bVmmPkHswqmHX9Wy/wDKpfTItOlKVzdClKUClKUCq048y3XEyAb/AIWH+2NcP7aQj9arLqMcV5aX1BdjKnhPlLGQyH93+xVc+09K17JcSjiaBxq9mVQdxY+B/Dy+p061Y+XTXS3VCY296HTf4gA/rVTGCxq4PMlYjTE7AkXItHKd1NvqNcEf7KrbgdYsR3Y0qJl1KosPGgAawHmljf8A2R86qpjcg1yCnyPyqL9oeaz4fLppsNYSLpu210UsAzqDsSP436VVeB/mqWFZcXm+NOIKguLPdWI3C3R9QB5HVv6cqlS/LUqs+xvPJpjiomnaaCIr3BlI76xZua6iwXSFPMgE2B51ZlBms2rFZoMFayq2rNZoFZrFZoFKWrNqDFKzasUGCbVAMF2tRT5mmCgi1xszJ3+uwJVGYlE07rdbA3F+daPtX40d5TlsL90l1XFTENyYA6FCgsUAILWHi5cr3jgxOAw2YYCXCM7RYdV75jGVeRtbl3Ia1yVYbcgAB0rcF5YltqrfiPNmiinmspU6yh1EN4QI08NrEFhcb/l1OXzNZsKksV7TKO7JFiNQ2Yi/QXb9Wqz7UsesWHjw+lNTEEaRayJy2N7eK3U+ya2JqKcF4cPjIy26Q3nk/RgUyG/vKgfrVdnY1lrJgDO/t4mV5j7r2HzsT+tUO7H+DlkwU88ym2JvCu9j3SnxkHpqcW/+v1q58DhVijSNFCqihQByAAsAKm1UjvpSlSopSlApSlArx5phdcZt7S2ZfeOnxFx8a9lKCh+1DI9u+QbbyD9FiO+X9VyslvKWTyr08K8WQNgC00qRSQFQ0jcyVu0Ln8p9gVKi5NmHWrB4syPvFZBbxkvHq9kPY6kb811LAjyZ/KqHmw/83Y6N2i7yHVqCOAxsGs8bX272Nri/mFPJq6+45+k87QsFNmeX4afCKzxg95JAL62uot4ebFDqFhv47ivHgu0nAwR91/MpjYCxjEcRF/IlwGPxBNTfA5yjETwkvE6q0rAeEDSNMnq4Fgyi50gE20qGkiPfe/uN/uqVKm4KySfEZqMwTBfQcOoPgsU7y6FbKpAvqJDEhQvh23q26UJrBm1ZtXRJjo19qVB73Ufea7IMQrjUjq4va6sGFxzFwbXoOdqzalZoFqWrNqVjS1LVmtBxPxxhcvKLiXcGQMyhYy9wpAPLYcxQb+1Kr2Ttzy4chiG90aD75BUu4Z4kix2HXEQX0kspDWDKVNiGAJF7WPPkwrcGMVwphJZGlkwkLyNYszRqzGwAFyR5AD4VqM17O8LLNBKiLD3LatEcUYSTxK1pBbceG3uY1LCa1WZ4y5MStY2BkIO6Kb29zNYgeQBPQXRlRziN5bCXDyxRpCHAR0Hduu2trj2ANJAt5E8jVM4+eXN8zVI+criOPyRBzc+QA1OfjUk7UeLdIOBhckbd55oo9mHV16HfcCwJN9pb2H8C9xCcdMtpZltEDzSI2Or0Lmx/RA+saq34ZJ8rKyTKUgijhjFkiRUUeiiwv6nmfUmttXCJLCudc1lKUoFKUoFKUoFKUoOjGYUSIVPXkeoI5MPUGqw484TE6SahZhYy2BOhgLJikHMjSLOBzUfWQVa1eLMcv7wBhs6+yeh81b0P2c6qXGWa+euDOLZMsnbC4q/dXvsdXdk7iSM8mjYWO224Ydb21luLMaBjp7lvEAviEIO4sR7cfUkbLfa67rFeO+Bo5YyQO7KX07XMJO5UgbtASb2F9Fyy3BIqE8O8Yz5c/wBExWrubjdTdkUm+qFgfEjDqD1JXeqQv1WvWg4x4JizFYllkdBEzsNGm51AAg6gfqiuvLs1j7tHwrLJE5AWJSLeZMR5JYAkqbLsfZPPe4XGq4Ok7j2lIsynyZTuP49L1npSoONOznA4GFdLYiXETN3eHj1RjUxIGpgI76RcddywHW4szgjhj6Bgkw+rU1y8h6a2tqC/miwA87X61DAjYnii7q3d4VDouDpBWIHY8r95KT+qPKrQBpWMis1iqv7auJXjEGCSXulnu00m+0eoIFOnfTfUWA3IQDqQcanx4pwYfuzjcOHvbT38d7+VtXOtoD1FfO4xeRpH3YwuNmsLNiNaxm/Vlj16QPRh771cXZ7muDlwSJgSe7hAQq4tIp5kyDzY3Nxsd7crA1J6rbtb4bxWImwUuEwxmMJkLDw6R44mUOGYXUlW299WReopxrwXLjWjeHMJsM8XsKp/B3+tZCrBrbXudunOkEUHCufMO8WfCRNzEKJEv6t1hK397H31vuzDjaXHRzRYhFE2HKhmUBVcNqG6jYMChBtsdrWrTS8C5w6mOfOwIbHUQZNRXrfwqbW82rc8G5bhsNh3iwMoZdZWfEkqzM6ixVF5eEHa40i/J7mtSkua5r3YIXdgAWNtQiU/6xwNyLb6RubHkASK47Q+NI8IgSJtWIa5VrgkBvakkI2YGwsvI2FgAot08Y9pi4WM4eHS+IBIZgdSg/0rm5Jc7HSTcHYmwF4pwD2dzZnL9JxJZcPquznZ5iOaRenQtyHIb7B6Pb09lvZ+2YT/AEvEgnDo5J1X/wBIkvcpfqoO7Hry6m30bhovlXjyrLEjRY40CRoAqqosAByAraAVNVGaUpWNKUpQKUpQKUpQKUpQKUpQeDNcqEy89LDk3P4EdRVX8VcDrIDG8XmQoIUqTzfDudhfqh8J66TvVv10YvBrIul1uPtHqD0NVLibNfLyw4zKZTNA2qIGzHSdO9vBPGd4m2HvsLMalOU9oiY3G4czS/REije4DlTLI2wXvAAO7A8WltiQdjerOzjhC5LAFtiAy2Eij6pFrOvpYg/VqseIuy2N7vGO7P1ol1If08Pe6H1jJH5lV+J/VmxZpIGCC0w067gqjgXAW4J0OT4rEaPYO1exM5iuFZ9DHksn4Mn3arBuf5JNfP8AhMPmeXEth2MkY9ox/ho7D68ZGqPmearzNbnKu2lw5OJwwe6qh7trWALE+Brg3Lb7/kisxq9A3WoD2scDSY6OObDgNNDqGgkDvEJBKgnbUCLgG19TdbVqMv7TsueQsdcA0KAArx+LU5YnuDblo399bnD8dYJpDbMrJoW15j7RZ7/jQTsAvzphrUYftEzFYxh4sgZHA0hRHKIR0/FaAAvprt61vOyvgyXBRzS4jSJsQysY1tpjVdZC+Hw3JdthsAAPOtd/65i/nAocxH0X6MGDd7EB33e2I1qAfY6V3Yrj/L1k8WM7xNHLvJpRqDfVFwbgn08NMNT7EY+NNndVPQE+I+5eZ+AryHNizFI4zcAMWkvGtmLAEKRrbdT0HLnVY4vthwsUhbC4d2umggKsKmzXU33O13/J/KqNYztHzHGyacLGUNitoEaSSxINi5vbcDewt8aY1ame8Sw4VmbGTBhZXjFtr8iqwgkswIBDHUfFzFjVOZ1xrJPiJxgEkiGKdS6qdTyMBa6KvsFrknTcnz6Vucl7HsXiX7zGS90Du1z307e/ey/En3VbHC3AmGwYthofERZpG8UjfpOeQ9FsPSjFc8Ddi5JWfMB6jDg/3zD90fE8xV2YDLwFAChUAAUAWAA5AAchXow2AC7tufsFeup1WMAWrNKVjSlKUClKUClKUClKUClKUClKUClKUCvLissSTcrv9YbH4nr8b16qUEZzDhEMdWlXI5HeOQfouv8A2qMZ3wMkn42EN6yxCU/75LP83qzaVXlU+MUXiOyTDtyQj+qxDD9mVH/erxv2KoeU2IX3rBJ9odfuq/JMOre0in3gH766TlkX9GvwFvurfKfRiiE7EV64mb/cxj/nGvfhuxLDj25cQ360Uf3K1XSMtj+oPtrmuDQckX5Cs0xWeW9lOAjtbChz+ezy/skhf2amOAyHQoVI1RfqgBF/sqP4VIAtZrNbjxQ5YBzN/TkK9ioBsBas0rGlKUoFKUoFKUoFKUoFKUoFKUoFKUoFKUoFKUoFKUoFKUoFKUoFKUoFKUoFKUoFKUoFKUoFKUoFKUoFKU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8568" name="Picture 8" descr="http://us.cdn3.123rf.com/168nwm/microstudio/microstudio0905/microstudio090500074/4884173-4-00-high-detail-traditional-alarm-clock.jpg"/>
          <p:cNvPicPr>
            <a:picLocks noChangeAspect="1" noChangeArrowheads="1"/>
          </p:cNvPicPr>
          <p:nvPr/>
        </p:nvPicPr>
        <p:blipFill>
          <a:blip r:embed="rId3" cstate="print"/>
          <a:srcRect/>
          <a:stretch>
            <a:fillRect/>
          </a:stretch>
        </p:blipFill>
        <p:spPr bwMode="auto">
          <a:xfrm>
            <a:off x="118251" y="3021239"/>
            <a:ext cx="1600200" cy="1600200"/>
          </a:xfrm>
          <a:prstGeom prst="rect">
            <a:avLst/>
          </a:prstGeom>
          <a:noFill/>
        </p:spPr>
      </p:pic>
      <p:pic>
        <p:nvPicPr>
          <p:cNvPr id="578570" name="Picture 10" descr="http://us.cdn4.123rf.com/168nwm/microstudio/microstudio0905/microstudio090500078/4884174-8-00-high-detail-traditional-alarm-clock.jpg"/>
          <p:cNvPicPr>
            <a:picLocks noChangeAspect="1" noChangeArrowheads="1"/>
          </p:cNvPicPr>
          <p:nvPr/>
        </p:nvPicPr>
        <p:blipFill>
          <a:blip r:embed="rId4" cstate="print"/>
          <a:srcRect/>
          <a:stretch>
            <a:fillRect/>
          </a:stretch>
        </p:blipFill>
        <p:spPr bwMode="auto">
          <a:xfrm>
            <a:off x="136914" y="4519124"/>
            <a:ext cx="1600200" cy="1600200"/>
          </a:xfrm>
          <a:prstGeom prst="rect">
            <a:avLst/>
          </a:prstGeom>
          <a:noFill/>
        </p:spPr>
      </p:pic>
      <p:pic>
        <p:nvPicPr>
          <p:cNvPr id="578574" name="Picture 14" descr="http://ak6.picdn.net/shutterstock/videos/1425373/preview/stock-footage-alarm-clocks-go-off-at-o-clock-o-clock-o-clock-o-clock-and-o-clock.jpg"/>
          <p:cNvPicPr>
            <a:picLocks noChangeAspect="1" noChangeArrowheads="1"/>
          </p:cNvPicPr>
          <p:nvPr/>
        </p:nvPicPr>
        <p:blipFill>
          <a:blip r:embed="rId5" cstate="print"/>
          <a:srcRect l="18000" t="25357" r="52200"/>
          <a:stretch>
            <a:fillRect/>
          </a:stretch>
        </p:blipFill>
        <p:spPr bwMode="auto">
          <a:xfrm>
            <a:off x="365513" y="1498331"/>
            <a:ext cx="1135380" cy="1592596"/>
          </a:xfrm>
          <a:prstGeom prst="rect">
            <a:avLst/>
          </a:prstGeom>
          <a:noFill/>
        </p:spPr>
      </p:pic>
      <p:pic>
        <p:nvPicPr>
          <p:cNvPr id="31" name="Picture 2" descr="http://volanobiz.com/images/products/slicers/leonardo-meat-slicer.jpg"/>
          <p:cNvPicPr>
            <a:picLocks noChangeAspect="1" noChangeArrowheads="1"/>
          </p:cNvPicPr>
          <p:nvPr/>
        </p:nvPicPr>
        <p:blipFill>
          <a:blip r:embed="rId2" cstate="print"/>
          <a:srcRect/>
          <a:stretch>
            <a:fillRect/>
          </a:stretch>
        </p:blipFill>
        <p:spPr bwMode="auto">
          <a:xfrm>
            <a:off x="1675870" y="3552849"/>
            <a:ext cx="813657" cy="789000"/>
          </a:xfrm>
          <a:prstGeom prst="rect">
            <a:avLst/>
          </a:prstGeom>
          <a:noFill/>
        </p:spPr>
      </p:pic>
      <p:pic>
        <p:nvPicPr>
          <p:cNvPr id="32" name="Picture 2" descr="http://volanobiz.com/images/products/slicers/leonardo-meat-slicer.jpg"/>
          <p:cNvPicPr>
            <a:picLocks noChangeAspect="1" noChangeArrowheads="1"/>
          </p:cNvPicPr>
          <p:nvPr/>
        </p:nvPicPr>
        <p:blipFill>
          <a:blip r:embed="rId2" cstate="print"/>
          <a:srcRect/>
          <a:stretch>
            <a:fillRect/>
          </a:stretch>
        </p:blipFill>
        <p:spPr bwMode="auto">
          <a:xfrm>
            <a:off x="2553760" y="3548323"/>
            <a:ext cx="813657" cy="789000"/>
          </a:xfrm>
          <a:prstGeom prst="rect">
            <a:avLst/>
          </a:prstGeom>
          <a:noFill/>
        </p:spPr>
      </p:pic>
      <p:pic>
        <p:nvPicPr>
          <p:cNvPr id="33" name="Picture 2" descr="http://volanobiz.com/images/products/slicers/leonardo-meat-slicer.jpg"/>
          <p:cNvPicPr>
            <a:picLocks noChangeAspect="1" noChangeArrowheads="1"/>
          </p:cNvPicPr>
          <p:nvPr/>
        </p:nvPicPr>
        <p:blipFill>
          <a:blip r:embed="rId2" cstate="print"/>
          <a:srcRect/>
          <a:stretch>
            <a:fillRect/>
          </a:stretch>
        </p:blipFill>
        <p:spPr bwMode="auto">
          <a:xfrm>
            <a:off x="1685201" y="5030198"/>
            <a:ext cx="813657" cy="789000"/>
          </a:xfrm>
          <a:prstGeom prst="rect">
            <a:avLst/>
          </a:prstGeom>
          <a:noFill/>
        </p:spPr>
      </p:pic>
      <p:pic>
        <p:nvPicPr>
          <p:cNvPr id="34" name="Picture 2" descr="http://volanobiz.com/images/products/slicers/leonardo-meat-slicer.jpg"/>
          <p:cNvPicPr>
            <a:picLocks noChangeAspect="1" noChangeArrowheads="1"/>
          </p:cNvPicPr>
          <p:nvPr/>
        </p:nvPicPr>
        <p:blipFill>
          <a:blip r:embed="rId2" cstate="print"/>
          <a:srcRect/>
          <a:stretch>
            <a:fillRect/>
          </a:stretch>
        </p:blipFill>
        <p:spPr bwMode="auto">
          <a:xfrm>
            <a:off x="2553760" y="5025672"/>
            <a:ext cx="813657" cy="789000"/>
          </a:xfrm>
          <a:prstGeom prst="rect">
            <a:avLst/>
          </a:prstGeom>
          <a:noFill/>
        </p:spPr>
      </p:pic>
      <p:cxnSp>
        <p:nvCxnSpPr>
          <p:cNvPr id="36" name="Straight Connector 35"/>
          <p:cNvCxnSpPr/>
          <p:nvPr/>
        </p:nvCxnSpPr>
        <p:spPr>
          <a:xfrm>
            <a:off x="6301212" y="3168713"/>
            <a:ext cx="24897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85715" y="4235513"/>
            <a:ext cx="3505200" cy="1961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684760" y="4286446"/>
            <a:ext cx="5124261" cy="1046440"/>
          </a:xfrm>
          <a:prstGeom prst="rect">
            <a:avLst/>
          </a:prstGeom>
        </p:spPr>
        <p:txBody>
          <a:bodyPr wrap="square">
            <a:spAutoFit/>
          </a:bodyPr>
          <a:lstStyle/>
          <a:p>
            <a:pPr algn="r"/>
            <a:r>
              <a:rPr lang="en-US" sz="4800" b="1" dirty="0" smtClean="0">
                <a:ln w="19050">
                  <a:solidFill>
                    <a:schemeClr val="tx2">
                      <a:tint val="1000"/>
                    </a:schemeClr>
                  </a:solidFill>
                  <a:prstDash val="solid"/>
                </a:ln>
                <a:solidFill>
                  <a:schemeClr val="tx2"/>
                </a:solidFill>
                <a:effectLst>
                  <a:outerShdw blurRad="63500" dist="63500" dir="7500000" algn="tl">
                    <a:srgbClr val="000000">
                      <a:shade val="5000"/>
                      <a:alpha val="35000"/>
                    </a:srgbClr>
                  </a:outerShdw>
                </a:effectLst>
              </a:rPr>
              <a:t>255</a:t>
            </a:r>
            <a:r>
              <a:rPr lang="en-US" b="1" dirty="0" smtClean="0">
                <a:ln w="19050">
                  <a:solidFill>
                    <a:schemeClr val="tx2">
                      <a:tint val="1000"/>
                    </a:schemeClr>
                  </a:solidFill>
                  <a:prstDash val="solid"/>
                </a:ln>
                <a:solidFill>
                  <a:schemeClr val="tx2"/>
                </a:solidFill>
                <a:effectLst>
                  <a:outerShdw blurRad="63500" dist="63500" dir="7500000" algn="tl">
                    <a:srgbClr val="000000">
                      <a:shade val="5000"/>
                      <a:alpha val="35000"/>
                    </a:srgbClr>
                  </a:outerShdw>
                </a:effectLst>
              </a:rPr>
              <a:t> </a:t>
            </a:r>
          </a:p>
          <a:p>
            <a:pPr algn="r"/>
            <a:r>
              <a:rPr lang="en-US" sz="1400" b="1" dirty="0" smtClean="0">
                <a:ln w="9525">
                  <a:solidFill>
                    <a:schemeClr val="tx2">
                      <a:tint val="1000"/>
                    </a:schemeClr>
                  </a:solidFill>
                  <a:prstDash val="solid"/>
                </a:ln>
                <a:solidFill>
                  <a:schemeClr val="bg2"/>
                </a:solidFill>
                <a:effectLst>
                  <a:outerShdw blurRad="355600" dist="63500" dir="3180000" algn="tl">
                    <a:srgbClr val="000000">
                      <a:shade val="5000"/>
                      <a:alpha val="74000"/>
                    </a:srgbClr>
                  </a:outerShdw>
                </a:effectLst>
              </a:rPr>
              <a:t>LESS LABOR HOURS REQUIRED per year per store</a:t>
            </a:r>
          </a:p>
        </p:txBody>
      </p:sp>
      <p:sp>
        <p:nvSpPr>
          <p:cNvPr id="19" name="TextBox 18"/>
          <p:cNvSpPr txBox="1"/>
          <p:nvPr/>
        </p:nvSpPr>
        <p:spPr>
          <a:xfrm>
            <a:off x="3051018" y="6443922"/>
            <a:ext cx="5816757" cy="307777"/>
          </a:xfrm>
          <a:prstGeom prst="rect">
            <a:avLst/>
          </a:prstGeom>
          <a:noFill/>
        </p:spPr>
        <p:txBody>
          <a:bodyPr wrap="square" rtlCol="0">
            <a:spAutoFit/>
          </a:bodyPr>
          <a:lstStyle/>
          <a:p>
            <a:pPr algn="r"/>
            <a:r>
              <a:rPr lang="en-US" sz="1400" dirty="0" smtClean="0"/>
              <a:t>*based on actual store associate cleaning times in a ten store test</a:t>
            </a:r>
            <a:endParaRPr lang="en-US"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steria.jpg"/>
          <p:cNvPicPr>
            <a:picLocks noChangeAspect="1"/>
          </p:cNvPicPr>
          <p:nvPr/>
        </p:nvPicPr>
        <p:blipFill>
          <a:blip r:embed="rId3" cstate="print"/>
          <a:srcRect r="30575"/>
          <a:stretch>
            <a:fillRect/>
          </a:stretch>
        </p:blipFill>
        <p:spPr>
          <a:xfrm>
            <a:off x="4902994" y="1203325"/>
            <a:ext cx="4241006" cy="5654675"/>
          </a:xfrm>
          <a:prstGeom prst="rect">
            <a:avLst/>
          </a:prstGeom>
        </p:spPr>
      </p:pic>
      <p:sp>
        <p:nvSpPr>
          <p:cNvPr id="7" name="Rectangle 6"/>
          <p:cNvSpPr/>
          <p:nvPr/>
        </p:nvSpPr>
        <p:spPr>
          <a:xfrm>
            <a:off x="4902994" y="1203325"/>
            <a:ext cx="893371" cy="5654675"/>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342900" y="1203325"/>
            <a:ext cx="8801100" cy="0"/>
          </a:xfrm>
          <a:prstGeom prst="line">
            <a:avLst/>
          </a:prstGeom>
          <a:ln w="19050">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sp>
        <p:nvSpPr>
          <p:cNvPr id="24580" name="Title 1"/>
          <p:cNvSpPr>
            <a:spLocks noGrp="1"/>
          </p:cNvSpPr>
          <p:nvPr>
            <p:ph type="title"/>
          </p:nvPr>
        </p:nvSpPr>
        <p:spPr>
          <a:xfrm>
            <a:off x="228600" y="328613"/>
            <a:ext cx="8534400" cy="758825"/>
          </a:xfrm>
        </p:spPr>
        <p:txBody>
          <a:bodyPr/>
          <a:lstStyle/>
          <a:p>
            <a:r>
              <a:rPr lang="en-US" sz="2400" dirty="0" smtClean="0">
                <a:solidFill>
                  <a:srgbClr val="005172"/>
                </a:solidFill>
              </a:rPr>
              <a:t>TRADITIONAL WRS SOP</a:t>
            </a:r>
            <a:br>
              <a:rPr lang="en-US" sz="2400" dirty="0" smtClean="0">
                <a:solidFill>
                  <a:srgbClr val="005172"/>
                </a:solidFill>
              </a:rPr>
            </a:br>
            <a:r>
              <a:rPr lang="en-US" sz="2000" dirty="0" smtClean="0"/>
              <a:t>HIGH COMPLEXITY = LOW COMPLIANCE = </a:t>
            </a:r>
            <a:r>
              <a:rPr lang="en-US" sz="2000" dirty="0"/>
              <a:t>F</a:t>
            </a:r>
            <a:r>
              <a:rPr lang="en-US" sz="2000" dirty="0" smtClean="0"/>
              <a:t>OOD SAFETY RISK</a:t>
            </a:r>
          </a:p>
        </p:txBody>
      </p:sp>
      <p:sp>
        <p:nvSpPr>
          <p:cNvPr id="9" name="Rectangle 8"/>
          <p:cNvSpPr/>
          <p:nvPr/>
        </p:nvSpPr>
        <p:spPr>
          <a:xfrm>
            <a:off x="-1" y="3774048"/>
            <a:ext cx="5129940" cy="1384995"/>
          </a:xfrm>
          <a:prstGeom prst="rect">
            <a:avLst/>
          </a:prstGeom>
          <a:noFill/>
        </p:spPr>
        <p:txBody>
          <a:bodyPr wrap="square" lIns="182880" tIns="45720" rIns="182880" bIns="45720">
            <a:spAutoFit/>
          </a:bodyPr>
          <a:lstStyle/>
          <a:p>
            <a:pPr algn="ctr"/>
            <a:r>
              <a:rPr lang="en-US" sz="8400" b="1" cap="none" spc="0" dirty="0" smtClean="0">
                <a:ln w="19050">
                  <a:solidFill>
                    <a:schemeClr val="tx2">
                      <a:tint val="1000"/>
                    </a:schemeClr>
                  </a:solidFill>
                  <a:prstDash val="solid"/>
                </a:ln>
                <a:solidFill>
                  <a:schemeClr val="tx2"/>
                </a:solidFill>
                <a:effectLst>
                  <a:outerShdw blurRad="63500" dist="63500" dir="7500000" algn="tl">
                    <a:srgbClr val="000000">
                      <a:shade val="5000"/>
                      <a:alpha val="35000"/>
                    </a:srgbClr>
                  </a:outerShdw>
                </a:effectLst>
              </a:rPr>
              <a:t>60%</a:t>
            </a:r>
          </a:p>
        </p:txBody>
      </p:sp>
      <p:sp>
        <p:nvSpPr>
          <p:cNvPr id="10" name="Rectangle 9"/>
          <p:cNvSpPr/>
          <p:nvPr/>
        </p:nvSpPr>
        <p:spPr>
          <a:xfrm>
            <a:off x="182220" y="5039260"/>
            <a:ext cx="4729285" cy="830997"/>
          </a:xfrm>
          <a:prstGeom prst="rect">
            <a:avLst/>
          </a:prstGeom>
          <a:noFill/>
        </p:spPr>
        <p:txBody>
          <a:bodyPr wrap="square" lIns="182880" tIns="45720" rIns="182880" bIns="45720">
            <a:spAutoFit/>
          </a:bodyPr>
          <a:lstStyle/>
          <a:p>
            <a:pPr algn="ctr"/>
            <a:r>
              <a:rPr lang="en-US" sz="2400" b="1" dirty="0" smtClean="0">
                <a:ln w="19050">
                  <a:noFill/>
                  <a:prstDash val="solid"/>
                </a:ln>
                <a:solidFill>
                  <a:schemeClr val="tx2"/>
                </a:solidFill>
              </a:rPr>
              <a:t>Retail Delis Tested Positive for Listeria </a:t>
            </a:r>
            <a:r>
              <a:rPr lang="en-US" sz="2400" b="1" dirty="0" err="1" smtClean="0">
                <a:ln w="19050">
                  <a:noFill/>
                  <a:prstDash val="solid"/>
                </a:ln>
                <a:solidFill>
                  <a:schemeClr val="tx2"/>
                </a:solidFill>
              </a:rPr>
              <a:t>Monocytogenes</a:t>
            </a:r>
            <a:endParaRPr lang="en-US" sz="2400" b="1" cap="none" spc="0" dirty="0" smtClean="0">
              <a:ln w="19050">
                <a:noFill/>
                <a:prstDash val="solid"/>
              </a:ln>
              <a:solidFill>
                <a:schemeClr val="tx2"/>
              </a:solidFill>
            </a:endParaRPr>
          </a:p>
        </p:txBody>
      </p:sp>
      <p:grpSp>
        <p:nvGrpSpPr>
          <p:cNvPr id="2" name="Group 17"/>
          <p:cNvGrpSpPr/>
          <p:nvPr/>
        </p:nvGrpSpPr>
        <p:grpSpPr>
          <a:xfrm>
            <a:off x="163969" y="1731952"/>
            <a:ext cx="5632396" cy="2112976"/>
            <a:chOff x="163969" y="3915865"/>
            <a:chExt cx="5632396" cy="2112976"/>
          </a:xfrm>
        </p:grpSpPr>
        <p:graphicFrame>
          <p:nvGraphicFramePr>
            <p:cNvPr id="19" name="Chart 18"/>
            <p:cNvGraphicFramePr/>
            <p:nvPr/>
          </p:nvGraphicFramePr>
          <p:xfrm>
            <a:off x="1410976" y="4169343"/>
            <a:ext cx="4385389" cy="1859498"/>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1"/>
            <p:cNvGrpSpPr/>
            <p:nvPr/>
          </p:nvGrpSpPr>
          <p:grpSpPr>
            <a:xfrm>
              <a:off x="163969" y="3915865"/>
              <a:ext cx="5096187" cy="1726521"/>
              <a:chOff x="228600" y="1706865"/>
              <a:chExt cx="5096187" cy="1726521"/>
            </a:xfrm>
          </p:grpSpPr>
          <p:sp>
            <p:nvSpPr>
              <p:cNvPr id="22" name="TextBox 436"/>
              <p:cNvSpPr txBox="1">
                <a:spLocks noChangeArrowheads="1"/>
              </p:cNvSpPr>
              <p:nvPr/>
            </p:nvSpPr>
            <p:spPr bwMode="auto">
              <a:xfrm>
                <a:off x="228600" y="1706865"/>
                <a:ext cx="5096187" cy="246221"/>
              </a:xfrm>
              <a:prstGeom prst="rect">
                <a:avLst/>
              </a:prstGeom>
              <a:noFill/>
              <a:ln w="9525">
                <a:noFill/>
                <a:miter lim="800000"/>
                <a:headEnd/>
                <a:tailEnd/>
              </a:ln>
            </p:spPr>
            <p:txBody>
              <a:bodyPr wrap="square" lIns="91440" tIns="0" rIns="0" bIns="0" anchor="b">
                <a:spAutoFit/>
              </a:bodyPr>
              <a:lstStyle/>
              <a:p>
                <a:r>
                  <a:rPr lang="en-US" sz="1600" b="1" dirty="0" err="1" smtClean="0">
                    <a:solidFill>
                      <a:srgbClr val="007AC9"/>
                    </a:solidFill>
                  </a:rPr>
                  <a:t>Foodborne</a:t>
                </a:r>
                <a:r>
                  <a:rPr lang="en-US" sz="1600" b="1" dirty="0" smtClean="0">
                    <a:solidFill>
                      <a:srgbClr val="007AC9"/>
                    </a:solidFill>
                  </a:rPr>
                  <a:t> Pathogen Death Rates</a:t>
                </a:r>
                <a:endParaRPr lang="en-US" sz="1600" b="1" dirty="0">
                  <a:solidFill>
                    <a:srgbClr val="007AC9"/>
                  </a:solidFill>
                </a:endParaRPr>
              </a:p>
            </p:txBody>
          </p:sp>
          <p:sp>
            <p:nvSpPr>
              <p:cNvPr id="29" name="TextBox 28"/>
              <p:cNvSpPr txBox="1"/>
              <p:nvPr/>
            </p:nvSpPr>
            <p:spPr>
              <a:xfrm>
                <a:off x="228600" y="2112654"/>
                <a:ext cx="1354477" cy="230832"/>
              </a:xfrm>
              <a:prstGeom prst="rect">
                <a:avLst/>
              </a:prstGeom>
              <a:noFill/>
            </p:spPr>
            <p:txBody>
              <a:bodyPr wrap="square" rIns="0" rtlCol="0">
                <a:spAutoFit/>
              </a:bodyPr>
              <a:lstStyle/>
              <a:p>
                <a:r>
                  <a:rPr lang="en-US" sz="900" dirty="0" smtClean="0"/>
                  <a:t>Campylobacter spp.</a:t>
                </a:r>
                <a:endParaRPr lang="en-US" sz="2000" dirty="0"/>
              </a:p>
            </p:txBody>
          </p:sp>
          <p:sp>
            <p:nvSpPr>
              <p:cNvPr id="30" name="TextBox 29"/>
              <p:cNvSpPr txBox="1"/>
              <p:nvPr/>
            </p:nvSpPr>
            <p:spPr>
              <a:xfrm>
                <a:off x="228600" y="2385129"/>
                <a:ext cx="1354477" cy="230832"/>
              </a:xfrm>
              <a:prstGeom prst="rect">
                <a:avLst/>
              </a:prstGeom>
              <a:noFill/>
            </p:spPr>
            <p:txBody>
              <a:bodyPr wrap="square" rIns="0" rtlCol="0">
                <a:spAutoFit/>
              </a:bodyPr>
              <a:lstStyle/>
              <a:p>
                <a:r>
                  <a:rPr lang="en-US" sz="900" dirty="0" err="1" smtClean="0"/>
                  <a:t>Norovirus</a:t>
                </a:r>
                <a:endParaRPr lang="en-US" sz="2000" dirty="0"/>
              </a:p>
            </p:txBody>
          </p:sp>
          <p:sp>
            <p:nvSpPr>
              <p:cNvPr id="31" name="TextBox 30"/>
              <p:cNvSpPr txBox="1"/>
              <p:nvPr/>
            </p:nvSpPr>
            <p:spPr>
              <a:xfrm>
                <a:off x="228600" y="2657604"/>
                <a:ext cx="1412419" cy="230832"/>
              </a:xfrm>
              <a:prstGeom prst="rect">
                <a:avLst/>
              </a:prstGeom>
              <a:noFill/>
            </p:spPr>
            <p:txBody>
              <a:bodyPr wrap="square" rIns="0" rtlCol="0">
                <a:spAutoFit/>
              </a:bodyPr>
              <a:lstStyle/>
              <a:p>
                <a:r>
                  <a:rPr lang="en-US" sz="900" b="1" dirty="0" smtClean="0">
                    <a:solidFill>
                      <a:srgbClr val="C00000"/>
                    </a:solidFill>
                  </a:rPr>
                  <a:t>Listeria </a:t>
                </a:r>
                <a:r>
                  <a:rPr lang="en-US" sz="900" b="1" dirty="0" err="1" smtClean="0">
                    <a:solidFill>
                      <a:srgbClr val="C00000"/>
                    </a:solidFill>
                  </a:rPr>
                  <a:t>monocytogenes</a:t>
                </a:r>
                <a:endParaRPr lang="en-US" sz="900" b="1" dirty="0" smtClean="0">
                  <a:solidFill>
                    <a:srgbClr val="C00000"/>
                  </a:solidFill>
                </a:endParaRPr>
              </a:p>
            </p:txBody>
          </p:sp>
          <p:sp>
            <p:nvSpPr>
              <p:cNvPr id="32" name="TextBox 31"/>
              <p:cNvSpPr txBox="1"/>
              <p:nvPr/>
            </p:nvSpPr>
            <p:spPr>
              <a:xfrm>
                <a:off x="228600" y="2930079"/>
                <a:ext cx="1354477" cy="230832"/>
              </a:xfrm>
              <a:prstGeom prst="rect">
                <a:avLst/>
              </a:prstGeom>
              <a:noFill/>
            </p:spPr>
            <p:txBody>
              <a:bodyPr wrap="square" rIns="0" rtlCol="0">
                <a:spAutoFit/>
              </a:bodyPr>
              <a:lstStyle/>
              <a:p>
                <a:r>
                  <a:rPr lang="en-US" sz="900" dirty="0" err="1" smtClean="0"/>
                  <a:t>Toxoplasma</a:t>
                </a:r>
                <a:r>
                  <a:rPr lang="en-US" sz="900" dirty="0" smtClean="0"/>
                  <a:t> </a:t>
                </a:r>
                <a:r>
                  <a:rPr lang="en-US" sz="900" dirty="0" err="1" smtClean="0"/>
                  <a:t>gondii</a:t>
                </a:r>
                <a:endParaRPr lang="en-US" sz="900" dirty="0" smtClean="0"/>
              </a:p>
            </p:txBody>
          </p:sp>
          <p:sp>
            <p:nvSpPr>
              <p:cNvPr id="33" name="TextBox 32"/>
              <p:cNvSpPr txBox="1"/>
              <p:nvPr/>
            </p:nvSpPr>
            <p:spPr>
              <a:xfrm>
                <a:off x="228600" y="3202554"/>
                <a:ext cx="1428750" cy="230832"/>
              </a:xfrm>
              <a:prstGeom prst="rect">
                <a:avLst/>
              </a:prstGeom>
              <a:noFill/>
            </p:spPr>
            <p:txBody>
              <a:bodyPr wrap="square" rIns="0" rtlCol="0">
                <a:spAutoFit/>
              </a:bodyPr>
              <a:lstStyle/>
              <a:p>
                <a:r>
                  <a:rPr lang="en-US" sz="900" dirty="0" smtClean="0"/>
                  <a:t>Salmonella, </a:t>
                </a:r>
                <a:r>
                  <a:rPr lang="en-US" sz="900" dirty="0" err="1" smtClean="0"/>
                  <a:t>nontyphoidal</a:t>
                </a:r>
                <a:endParaRPr lang="en-US" sz="900" dirty="0" smtClean="0"/>
              </a:p>
            </p:txBody>
          </p:sp>
        </p:grpSp>
      </p:grpSp>
      <p:sp>
        <p:nvSpPr>
          <p:cNvPr id="17" name="Rectangle 16"/>
          <p:cNvSpPr/>
          <p:nvPr/>
        </p:nvSpPr>
        <p:spPr>
          <a:xfrm>
            <a:off x="5412509" y="5996226"/>
            <a:ext cx="3731491" cy="861774"/>
          </a:xfrm>
          <a:prstGeom prst="rect">
            <a:avLst/>
          </a:prstGeom>
        </p:spPr>
        <p:txBody>
          <a:bodyPr wrap="square" anchor="b">
            <a:spAutoFit/>
          </a:bodyPr>
          <a:lstStyle/>
          <a:p>
            <a:r>
              <a:rPr lang="en-US" sz="1000" dirty="0" smtClean="0">
                <a:solidFill>
                  <a:schemeClr val="bg1"/>
                </a:solidFill>
              </a:rPr>
              <a:t>Source: </a:t>
            </a:r>
            <a:r>
              <a:rPr lang="en-US" sz="1000" dirty="0" err="1" smtClean="0">
                <a:solidFill>
                  <a:schemeClr val="bg1"/>
                </a:solidFill>
              </a:rPr>
              <a:t>Sauders</a:t>
            </a:r>
            <a:r>
              <a:rPr lang="en-US" sz="1000" dirty="0" smtClean="0">
                <a:solidFill>
                  <a:schemeClr val="bg1"/>
                </a:solidFill>
              </a:rPr>
              <a:t>, Brian D., Maria D Sanchez, Daniel H Rice, Joe Corby, Stephen </a:t>
            </a:r>
            <a:r>
              <a:rPr lang="en-US" sz="1000" dirty="0" err="1" smtClean="0">
                <a:solidFill>
                  <a:schemeClr val="bg1"/>
                </a:solidFill>
              </a:rPr>
              <a:t>Stich</a:t>
            </a:r>
            <a:r>
              <a:rPr lang="en-US" sz="1000" dirty="0" smtClean="0">
                <a:solidFill>
                  <a:schemeClr val="bg1"/>
                </a:solidFill>
              </a:rPr>
              <a:t>, </a:t>
            </a:r>
            <a:r>
              <a:rPr lang="en-US" sz="1000" dirty="0" err="1" smtClean="0">
                <a:solidFill>
                  <a:schemeClr val="bg1"/>
                </a:solidFill>
              </a:rPr>
              <a:t>Esteer</a:t>
            </a:r>
            <a:r>
              <a:rPr lang="en-US" sz="1000" dirty="0" smtClean="0">
                <a:solidFill>
                  <a:schemeClr val="bg1"/>
                </a:solidFill>
              </a:rPr>
              <a:t> D Fortes, Sherry E Roof, and Martin </a:t>
            </a:r>
            <a:r>
              <a:rPr lang="en-US" sz="1000" dirty="0" err="1" smtClean="0">
                <a:solidFill>
                  <a:schemeClr val="bg1"/>
                </a:solidFill>
              </a:rPr>
              <a:t>Wiedmann</a:t>
            </a:r>
            <a:r>
              <a:rPr lang="en-US" sz="1000" dirty="0" smtClean="0">
                <a:solidFill>
                  <a:schemeClr val="bg1"/>
                </a:solidFill>
              </a:rPr>
              <a:t>, “Prevalence and Molecular Diversity of  Listeria </a:t>
            </a:r>
            <a:r>
              <a:rPr lang="en-US" sz="1000" dirty="0" err="1" smtClean="0">
                <a:solidFill>
                  <a:schemeClr val="bg1"/>
                </a:solidFill>
              </a:rPr>
              <a:t>monocytogenes</a:t>
            </a:r>
            <a:r>
              <a:rPr lang="en-US" sz="1000" dirty="0" smtClean="0">
                <a:solidFill>
                  <a:schemeClr val="bg1"/>
                </a:solidFill>
              </a:rPr>
              <a:t> in Retail Establishments,” </a:t>
            </a:r>
            <a:r>
              <a:rPr lang="en-US" sz="1000" i="1" dirty="0" smtClean="0">
                <a:solidFill>
                  <a:schemeClr val="bg1"/>
                </a:solidFill>
              </a:rPr>
              <a:t>Journal of Food Protection</a:t>
            </a:r>
            <a:r>
              <a:rPr lang="en-US" sz="1000" dirty="0" smtClean="0">
                <a:solidFill>
                  <a:schemeClr val="bg1"/>
                </a:solidFill>
              </a:rPr>
              <a:t>, Vol. 72, No. 11, 2009, Pages 2337–2349</a:t>
            </a:r>
            <a:endParaRPr lang="en-US" sz="1000" dirty="0">
              <a:solidFill>
                <a:schemeClr val="bg1"/>
              </a:solidFill>
            </a:endParaRPr>
          </a:p>
        </p:txBody>
      </p:sp>
    </p:spTree>
    <p:extLst>
      <p:ext uri="{BB962C8B-B14F-4D97-AF65-F5344CB8AC3E}">
        <p14:creationId xmlns:p14="http://schemas.microsoft.com/office/powerpoint/2010/main" val="30726377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Food Contact Surface Cleaning/Sanitizing</a:t>
            </a:r>
            <a:br>
              <a:rPr lang="en-US" sz="3400" dirty="0" smtClean="0"/>
            </a:br>
            <a:endParaRPr lang="en-US" sz="3400" dirty="0"/>
          </a:p>
        </p:txBody>
      </p:sp>
      <p:sp>
        <p:nvSpPr>
          <p:cNvPr id="4" name="Slide Number Placeholder 3"/>
          <p:cNvSpPr>
            <a:spLocks noGrp="1"/>
          </p:cNvSpPr>
          <p:nvPr>
            <p:ph type="sldNum" sz="quarter" idx="10"/>
          </p:nvPr>
        </p:nvSpPr>
        <p:spPr/>
        <p:txBody>
          <a:bodyPr/>
          <a:lstStyle/>
          <a:p>
            <a:pPr>
              <a:defRPr/>
            </a:pPr>
            <a:fld id="{1BA8C891-6376-436B-A40D-9640F6FD04F1}" type="slidenum">
              <a:rPr lang="en-US" smtClean="0"/>
              <a:pPr>
                <a:defRPr/>
              </a:pPr>
              <a:t>7</a:t>
            </a:fld>
            <a:endParaRPr lang="en-US" dirty="0"/>
          </a:p>
        </p:txBody>
      </p:sp>
      <p:sp>
        <p:nvSpPr>
          <p:cNvPr id="16" name="TextBox 15"/>
          <p:cNvSpPr txBox="1"/>
          <p:nvPr/>
        </p:nvSpPr>
        <p:spPr>
          <a:xfrm>
            <a:off x="3944296" y="1700745"/>
            <a:ext cx="1255408" cy="523220"/>
          </a:xfrm>
          <a:prstGeom prst="rect">
            <a:avLst/>
          </a:prstGeom>
          <a:noFill/>
        </p:spPr>
        <p:txBody>
          <a:bodyPr wrap="none" rtlCol="0">
            <a:spAutoFit/>
          </a:bodyPr>
          <a:lstStyle/>
          <a:p>
            <a:r>
              <a:rPr lang="en-US" sz="2800" b="1" dirty="0" smtClean="0">
                <a:solidFill>
                  <a:srgbClr val="C00000"/>
                </a:solidFill>
              </a:rPr>
              <a:t>Vision</a:t>
            </a:r>
            <a:endParaRPr lang="en-US" sz="2800" b="1" dirty="0">
              <a:solidFill>
                <a:srgbClr val="C00000"/>
              </a:solidFill>
            </a:endParaRPr>
          </a:p>
        </p:txBody>
      </p:sp>
      <p:sp>
        <p:nvSpPr>
          <p:cNvPr id="17" name="TextBox 16"/>
          <p:cNvSpPr txBox="1"/>
          <p:nvPr/>
        </p:nvSpPr>
        <p:spPr>
          <a:xfrm>
            <a:off x="367273" y="1485302"/>
            <a:ext cx="2366271" cy="954107"/>
          </a:xfrm>
          <a:prstGeom prst="rect">
            <a:avLst/>
          </a:prstGeom>
          <a:noFill/>
        </p:spPr>
        <p:txBody>
          <a:bodyPr wrap="square" rtlCol="0">
            <a:spAutoFit/>
          </a:bodyPr>
          <a:lstStyle/>
          <a:p>
            <a:pPr algn="ctr"/>
            <a:r>
              <a:rPr lang="en-US" sz="2800" b="1" dirty="0" smtClean="0">
                <a:solidFill>
                  <a:srgbClr val="C00000"/>
                </a:solidFill>
              </a:rPr>
              <a:t>Customer Problem</a:t>
            </a:r>
            <a:endParaRPr lang="en-US" sz="2800" b="1" dirty="0">
              <a:solidFill>
                <a:srgbClr val="C00000"/>
              </a:solidFill>
            </a:endParaRPr>
          </a:p>
        </p:txBody>
      </p:sp>
      <p:sp>
        <p:nvSpPr>
          <p:cNvPr id="18" name="TextBox 17"/>
          <p:cNvSpPr txBox="1"/>
          <p:nvPr/>
        </p:nvSpPr>
        <p:spPr>
          <a:xfrm>
            <a:off x="6662086" y="1700745"/>
            <a:ext cx="1620957" cy="523220"/>
          </a:xfrm>
          <a:prstGeom prst="rect">
            <a:avLst/>
          </a:prstGeom>
          <a:noFill/>
        </p:spPr>
        <p:txBody>
          <a:bodyPr wrap="none" rtlCol="0">
            <a:spAutoFit/>
          </a:bodyPr>
          <a:lstStyle/>
          <a:p>
            <a:r>
              <a:rPr lang="en-US" sz="2800" b="1" dirty="0" smtClean="0">
                <a:solidFill>
                  <a:srgbClr val="C00000"/>
                </a:solidFill>
              </a:rPr>
              <a:t>Solution</a:t>
            </a:r>
            <a:endParaRPr lang="en-US" sz="2800" b="1" dirty="0">
              <a:solidFill>
                <a:srgbClr val="C00000"/>
              </a:solidFill>
            </a:endParaRPr>
          </a:p>
        </p:txBody>
      </p:sp>
      <p:cxnSp>
        <p:nvCxnSpPr>
          <p:cNvPr id="28" name="Straight Connector 27"/>
          <p:cNvCxnSpPr/>
          <p:nvPr/>
        </p:nvCxnSpPr>
        <p:spPr bwMode="auto">
          <a:xfrm>
            <a:off x="3061205" y="2118502"/>
            <a:ext cx="0" cy="3932047"/>
          </a:xfrm>
          <a:prstGeom prst="line">
            <a:avLst/>
          </a:prstGeom>
          <a:solidFill>
            <a:schemeClr val="accent1"/>
          </a:solidFill>
          <a:ln w="28575" cap="flat" cmpd="sng" algn="ctr">
            <a:solidFill>
              <a:srgbClr val="C00000"/>
            </a:solidFill>
            <a:prstDash val="dash"/>
            <a:round/>
            <a:headEnd type="none" w="med" len="med"/>
            <a:tailEnd type="none" w="med" len="med"/>
          </a:ln>
          <a:effectLst/>
        </p:spPr>
      </p:cxnSp>
      <p:cxnSp>
        <p:nvCxnSpPr>
          <p:cNvPr id="29" name="Straight Connector 28"/>
          <p:cNvCxnSpPr/>
          <p:nvPr/>
        </p:nvCxnSpPr>
        <p:spPr bwMode="auto">
          <a:xfrm>
            <a:off x="6082796" y="2118502"/>
            <a:ext cx="0" cy="3932047"/>
          </a:xfrm>
          <a:prstGeom prst="line">
            <a:avLst/>
          </a:prstGeom>
          <a:solidFill>
            <a:schemeClr val="accent1"/>
          </a:solidFill>
          <a:ln w="28575" cap="flat" cmpd="sng" algn="ctr">
            <a:solidFill>
              <a:srgbClr val="C00000"/>
            </a:solidFill>
            <a:prstDash val="dash"/>
            <a:round/>
            <a:headEnd type="none" w="med" len="med"/>
            <a:tailEnd type="none" w="med" len="med"/>
          </a:ln>
          <a:effectLst/>
        </p:spPr>
      </p:cxnSp>
      <p:pic>
        <p:nvPicPr>
          <p:cNvPr id="2052" name="Picture 4" descr="C:\Users\fentrcu\AppData\Local\Microsoft\Windows\Temporary Internet Files\Content.Outlook\5N92V8SG\photo (7).JPG"/>
          <p:cNvPicPr>
            <a:picLocks noChangeAspect="1" noChangeArrowheads="1"/>
          </p:cNvPicPr>
          <p:nvPr/>
        </p:nvPicPr>
        <p:blipFill>
          <a:blip r:embed="rId3" cstate="print"/>
          <a:srcRect/>
          <a:stretch>
            <a:fillRect/>
          </a:stretch>
        </p:blipFill>
        <p:spPr bwMode="auto">
          <a:xfrm rot="5400000">
            <a:off x="507255" y="4129606"/>
            <a:ext cx="2072721" cy="1548143"/>
          </a:xfrm>
          <a:prstGeom prst="rect">
            <a:avLst/>
          </a:prstGeom>
          <a:noFill/>
          <a:effectLst>
            <a:outerShdw blurRad="228600" dist="88900" dir="3240000" sx="101000" sy="101000" algn="tl" rotWithShape="0">
              <a:prstClr val="black">
                <a:alpha val="40000"/>
              </a:prstClr>
            </a:outerShdw>
          </a:effectLst>
        </p:spPr>
      </p:pic>
      <p:sp>
        <p:nvSpPr>
          <p:cNvPr id="19" name="Rectangle 18"/>
          <p:cNvSpPr/>
          <p:nvPr/>
        </p:nvSpPr>
        <p:spPr>
          <a:xfrm>
            <a:off x="3164643" y="3085724"/>
            <a:ext cx="2785758" cy="1292662"/>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smtClean="0">
                <a:ln w="19050">
                  <a:solidFill>
                    <a:srgbClr val="007AC9">
                      <a:tint val="1000"/>
                      <a:alpha val="55000"/>
                    </a:srgbClr>
                  </a:solidFill>
                  <a:prstDash val="solid"/>
                </a:ln>
                <a:solidFill>
                  <a:srgbClr val="007AC9"/>
                </a:solidFill>
                <a:effectLst>
                  <a:outerShdw blurRad="63500" dist="63500" dir="7500000" algn="tl">
                    <a:srgbClr val="000000">
                      <a:shade val="5000"/>
                      <a:alpha val="35000"/>
                    </a:srgbClr>
                  </a:outerShdw>
                </a:effectLst>
              </a:rPr>
              <a:t>1 PRODUCT SOP</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kern="0" dirty="0" smtClean="0">
              <a:ln w="19050">
                <a:solidFill>
                  <a:srgbClr val="007AC9">
                    <a:tint val="1000"/>
                    <a:alpha val="55000"/>
                  </a:srgbClr>
                </a:solidFill>
                <a:prstDash val="solid"/>
              </a:ln>
              <a:solidFill>
                <a:srgbClr val="007AC9"/>
              </a:solidFill>
              <a:effectLst>
                <a:outerShdw blurRad="63500" dist="63500" dir="7500000" algn="tl">
                  <a:srgbClr val="000000">
                    <a:shade val="5000"/>
                    <a:alpha val="35000"/>
                  </a:srgbClr>
                </a:outerShdw>
              </a:effectLs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ln w="19050">
                  <a:solidFill>
                    <a:srgbClr val="007AC9">
                      <a:tint val="1000"/>
                      <a:alpha val="55000"/>
                    </a:srgbClr>
                  </a:solidFill>
                  <a:prstDash val="solid"/>
                </a:ln>
                <a:solidFill>
                  <a:srgbClr val="00B050"/>
                </a:solidFill>
                <a:effectLst>
                  <a:outerShdw blurRad="63500" dist="63500" dir="7500000" algn="tl">
                    <a:srgbClr val="000000">
                      <a:shade val="5000"/>
                      <a:alpha val="35000"/>
                    </a:srgbClr>
                  </a:outerShdw>
                </a:effectLst>
              </a:rPr>
              <a:t>LOW COMPLEXITY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ln w="19050">
                  <a:solidFill>
                    <a:srgbClr val="007AC9">
                      <a:tint val="1000"/>
                      <a:alpha val="55000"/>
                    </a:srgbClr>
                  </a:solidFill>
                  <a:prstDash val="solid"/>
                </a:ln>
                <a:solidFill>
                  <a:srgbClr val="00B050"/>
                </a:solidFill>
                <a:effectLst>
                  <a:outerShdw blurRad="63500" dist="63500" dir="7500000" algn="tl">
                    <a:srgbClr val="000000">
                      <a:shade val="5000"/>
                      <a:alpha val="35000"/>
                    </a:srgbClr>
                  </a:outerShdw>
                </a:effectLst>
              </a:rPr>
              <a:t>HIGHER COMPLIANCE</a:t>
            </a:r>
          </a:p>
        </p:txBody>
      </p:sp>
      <p:sp>
        <p:nvSpPr>
          <p:cNvPr id="24" name="Rectangle 23"/>
          <p:cNvSpPr/>
          <p:nvPr/>
        </p:nvSpPr>
        <p:spPr>
          <a:xfrm>
            <a:off x="139276" y="2649648"/>
            <a:ext cx="2785758" cy="1292662"/>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smtClean="0">
                <a:ln w="19050">
                  <a:solidFill>
                    <a:srgbClr val="007AC9">
                      <a:tint val="1000"/>
                      <a:alpha val="55000"/>
                    </a:srgbClr>
                  </a:solidFill>
                  <a:prstDash val="solid"/>
                </a:ln>
                <a:solidFill>
                  <a:srgbClr val="007AC9"/>
                </a:solidFill>
                <a:effectLst>
                  <a:outerShdw blurRad="63500" dist="63500" dir="7500000" algn="tl">
                    <a:srgbClr val="000000">
                      <a:shade val="5000"/>
                      <a:alpha val="35000"/>
                    </a:srgbClr>
                  </a:outerShdw>
                </a:effectLst>
              </a:rPr>
              <a:t>WRS SOP</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600" b="1" kern="0" dirty="0" smtClean="0">
              <a:ln w="19050">
                <a:solidFill>
                  <a:srgbClr val="007AC9">
                    <a:tint val="1000"/>
                    <a:alpha val="55000"/>
                  </a:srgbClr>
                </a:solidFill>
                <a:prstDash val="solid"/>
              </a:ln>
              <a:solidFill>
                <a:srgbClr val="007AC9"/>
              </a:solidFill>
              <a:effectLst>
                <a:outerShdw blurRad="63500" dist="63500" dir="7500000" algn="tl">
                  <a:srgbClr val="000000">
                    <a:shade val="5000"/>
                    <a:alpha val="35000"/>
                  </a:srgbClr>
                </a:outerShdw>
              </a:effectLs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ln w="19050">
                  <a:solidFill>
                    <a:srgbClr val="007AC9">
                      <a:tint val="1000"/>
                      <a:alpha val="55000"/>
                    </a:srgbClr>
                  </a:solidFill>
                  <a:prstDash val="solid"/>
                </a:ln>
                <a:solidFill>
                  <a:srgbClr val="C00000"/>
                </a:solidFill>
                <a:effectLst>
                  <a:outerShdw blurRad="63500" dist="63500" dir="7500000" algn="tl">
                    <a:srgbClr val="000000">
                      <a:shade val="5000"/>
                      <a:alpha val="35000"/>
                    </a:srgbClr>
                  </a:outerShdw>
                </a:effectLst>
              </a:rPr>
              <a:t>HIGH COMPLEXITY = LOWER COMPLIANCE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kern="0" dirty="0" smtClean="0">
              <a:ln w="19050">
                <a:solidFill>
                  <a:srgbClr val="007AC9">
                    <a:tint val="1000"/>
                    <a:alpha val="55000"/>
                  </a:srgbClr>
                </a:solidFill>
                <a:prstDash val="solid"/>
              </a:ln>
              <a:solidFill>
                <a:srgbClr val="C00000"/>
              </a:solidFill>
              <a:effectLst>
                <a:outerShdw blurRad="63500" dist="63500" dir="7500000" algn="tl">
                  <a:srgbClr val="000000">
                    <a:shade val="5000"/>
                    <a:alpha val="35000"/>
                  </a:srgbClr>
                </a:outerShdw>
              </a:effectLst>
            </a:endParaRPr>
          </a:p>
        </p:txBody>
      </p:sp>
      <p:pic>
        <p:nvPicPr>
          <p:cNvPr id="7485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2350" y="2396349"/>
            <a:ext cx="2371230" cy="14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85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888" y="3989277"/>
            <a:ext cx="1209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85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5402" y="4110901"/>
            <a:ext cx="713637" cy="165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89414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SaniSave No Rinse Cleaner Sanitizer</a:t>
            </a:r>
          </a:p>
        </p:txBody>
      </p:sp>
      <p:graphicFrame>
        <p:nvGraphicFramePr>
          <p:cNvPr id="1026" name="Content Placeholder 7"/>
          <p:cNvGraphicFramePr>
            <a:graphicFrameLocks noGrp="1"/>
          </p:cNvGraphicFramePr>
          <p:nvPr>
            <p:ph sz="half" idx="2"/>
          </p:nvPr>
        </p:nvGraphicFramePr>
        <p:xfrm>
          <a:off x="4625975" y="1476375"/>
          <a:ext cx="4292600" cy="4308475"/>
        </p:xfrm>
        <a:graphic>
          <a:graphicData uri="http://schemas.openxmlformats.org/presentationml/2006/ole">
            <mc:AlternateContent xmlns:mc="http://schemas.openxmlformats.org/markup-compatibility/2006">
              <mc:Choice xmlns:v="urn:schemas-microsoft-com:vml" Requires="v">
                <p:oleObj spid="_x0000_s2050" r:id="rId4" imgW="4291956" imgH="4310246" progId="Excel.Sheet.8">
                  <p:embed/>
                </p:oleObj>
              </mc:Choice>
              <mc:Fallback>
                <p:oleObj r:id="rId4" imgW="4291956" imgH="4310246"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975" y="1476375"/>
                        <a:ext cx="4292600" cy="430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Slide Number Placeholder 4"/>
          <p:cNvSpPr>
            <a:spLocks noGrp="1"/>
          </p:cNvSpPr>
          <p:nvPr>
            <p:ph type="sldNum" sz="quarter" idx="10"/>
          </p:nvPr>
        </p:nvSpPr>
        <p:spPr>
          <a:noFill/>
        </p:spPr>
        <p:txBody>
          <a:bodyPr/>
          <a:lstStyle/>
          <a:p>
            <a:fld id="{FAEFFE23-1639-4484-9C58-343423B95F49}" type="slidenum">
              <a:rPr lang="en-US" smtClean="0"/>
              <a:pPr/>
              <a:t>8</a:t>
            </a:fld>
            <a:endParaRPr lang="en-US" smtClean="0"/>
          </a:p>
        </p:txBody>
      </p:sp>
      <p:graphicFrame>
        <p:nvGraphicFramePr>
          <p:cNvPr id="12" name="Chart 11"/>
          <p:cNvGraphicFramePr/>
          <p:nvPr/>
        </p:nvGraphicFramePr>
        <p:xfrm>
          <a:off x="4689836" y="3122628"/>
          <a:ext cx="4171360" cy="2524027"/>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9"/>
          <p:cNvSpPr txBox="1">
            <a:spLocks noChangeArrowheads="1"/>
          </p:cNvSpPr>
          <p:nvPr/>
        </p:nvSpPr>
        <p:spPr bwMode="auto">
          <a:xfrm>
            <a:off x="333375" y="1527175"/>
            <a:ext cx="4376738" cy="4645025"/>
          </a:xfrm>
          <a:prstGeom prst="rect">
            <a:avLst/>
          </a:prstGeom>
          <a:noFill/>
          <a:ln w="9525">
            <a:noFill/>
            <a:miter lim="800000"/>
            <a:headEnd/>
            <a:tailEnd/>
          </a:ln>
        </p:spPr>
        <p:txBody>
          <a:bodyPr lIns="102413" tIns="51206" rIns="102413" bIns="51206"/>
          <a:lstStyle/>
          <a:p>
            <a:pPr marL="260350" indent="-260350" algn="l" defTabSz="1023938" eaLnBrk="0" hangingPunct="0">
              <a:lnSpc>
                <a:spcPct val="90000"/>
              </a:lnSpc>
              <a:spcBef>
                <a:spcPct val="50000"/>
              </a:spcBef>
              <a:spcAft>
                <a:spcPct val="20000"/>
              </a:spcAft>
              <a:buClr>
                <a:srgbClr val="007AC9"/>
              </a:buClr>
              <a:buSzPct val="70000"/>
              <a:buFont typeface="Wingdings 3" pitchFamily="18" charset="2"/>
              <a:buChar char="y"/>
              <a:defRPr/>
            </a:pPr>
            <a:r>
              <a:rPr lang="en-US" sz="1600" kern="0" dirty="0">
                <a:ea typeface="+mn-ea"/>
              </a:rPr>
              <a:t>Cleaning ingredients + quaternary ammonium active  </a:t>
            </a:r>
          </a:p>
          <a:p>
            <a:pPr marL="260350" indent="-260350" algn="l" defTabSz="1023938" eaLnBrk="0" hangingPunct="0">
              <a:lnSpc>
                <a:spcPct val="90000"/>
              </a:lnSpc>
              <a:spcBef>
                <a:spcPct val="50000"/>
              </a:spcBef>
              <a:spcAft>
                <a:spcPct val="20000"/>
              </a:spcAft>
              <a:buClr>
                <a:srgbClr val="007AC9"/>
              </a:buClr>
              <a:buSzPct val="70000"/>
              <a:buFont typeface="Wingdings 3" pitchFamily="18" charset="2"/>
              <a:buChar char="y"/>
              <a:defRPr/>
            </a:pPr>
            <a:r>
              <a:rPr lang="en-US" sz="1600" kern="0" dirty="0">
                <a:ea typeface="+mn-ea"/>
              </a:rPr>
              <a:t>Replaces PnP &amp; KQII with one product for hard surface cleaning &amp; sanitizing</a:t>
            </a:r>
          </a:p>
          <a:p>
            <a:pPr marL="260350" indent="-260350" algn="l" defTabSz="1023938" eaLnBrk="0" hangingPunct="0">
              <a:lnSpc>
                <a:spcPct val="90000"/>
              </a:lnSpc>
              <a:spcBef>
                <a:spcPct val="50000"/>
              </a:spcBef>
              <a:spcAft>
                <a:spcPct val="20000"/>
              </a:spcAft>
              <a:buClr>
                <a:srgbClr val="007AC9"/>
              </a:buClr>
              <a:buSzPct val="70000"/>
              <a:buFont typeface="Wingdings 3" pitchFamily="18" charset="2"/>
              <a:buChar char="y"/>
              <a:defRPr/>
            </a:pPr>
            <a:r>
              <a:rPr lang="en-US" sz="1600" kern="0" dirty="0">
                <a:ea typeface="+mn-ea"/>
              </a:rPr>
              <a:t>One concentration for both cleaning &amp; sanitizing</a:t>
            </a:r>
          </a:p>
          <a:p>
            <a:pPr marL="260350" indent="-260350" algn="l" defTabSz="1023938" eaLnBrk="0" hangingPunct="0">
              <a:lnSpc>
                <a:spcPct val="90000"/>
              </a:lnSpc>
              <a:spcBef>
                <a:spcPct val="50000"/>
              </a:spcBef>
              <a:spcAft>
                <a:spcPct val="20000"/>
              </a:spcAft>
              <a:buClr>
                <a:srgbClr val="007AC9"/>
              </a:buClr>
              <a:buSzPct val="70000"/>
              <a:buFont typeface="Wingdings 3" pitchFamily="18" charset="2"/>
              <a:buChar char="y"/>
              <a:defRPr/>
            </a:pPr>
            <a:r>
              <a:rPr lang="en-US" sz="1600" dirty="0"/>
              <a:t>Ingredients are appropriately cleared by both FDA and EPA for use on food contact surfaces.  </a:t>
            </a:r>
          </a:p>
          <a:p>
            <a:pPr marL="260350" indent="-260350" algn="l" defTabSz="1023938" eaLnBrk="0" hangingPunct="0">
              <a:lnSpc>
                <a:spcPct val="90000"/>
              </a:lnSpc>
              <a:spcBef>
                <a:spcPct val="50000"/>
              </a:spcBef>
              <a:spcAft>
                <a:spcPct val="20000"/>
              </a:spcAft>
              <a:buClr>
                <a:srgbClr val="007AC9"/>
              </a:buClr>
              <a:buSzPct val="70000"/>
              <a:buFont typeface="Wingdings 3" pitchFamily="18" charset="2"/>
              <a:buChar char="y"/>
              <a:defRPr/>
            </a:pPr>
            <a:r>
              <a:rPr lang="en-US" sz="1600" dirty="0" smtClean="0"/>
              <a:t>Meets </a:t>
            </a:r>
            <a:r>
              <a:rPr lang="en-US" sz="1600" dirty="0"/>
              <a:t>the Food Code Section 4-501.115, Manual </a:t>
            </a:r>
            <a:r>
              <a:rPr lang="en-US" sz="1600" dirty="0" err="1"/>
              <a:t>Warewashing</a:t>
            </a:r>
            <a:r>
              <a:rPr lang="en-US" sz="1600" dirty="0"/>
              <a:t> Equipment, Chemical Sanitization Using Detergent-Sanitizers:</a:t>
            </a:r>
          </a:p>
          <a:p>
            <a:pPr marL="327025" lvl="2" indent="0">
              <a:buFont typeface="Arial" charset="0"/>
              <a:buNone/>
            </a:pPr>
            <a:r>
              <a:rPr lang="en-US" sz="1200" dirty="0"/>
              <a:t>“If a detergent-sanitizer is used to sanitize in a cleaning and sanitizing procedure where there is no distinct water rinse between the washing and sanitizing steps, the agent applied in the sanitizing step shall be the same detergent-sanitizer that is used in the washing step.”</a:t>
            </a:r>
            <a:endParaRPr lang="en-US" sz="1600" dirty="0"/>
          </a:p>
          <a:p>
            <a:pPr marL="260350" indent="-260350" algn="l" defTabSz="1023938" eaLnBrk="0" hangingPunct="0">
              <a:lnSpc>
                <a:spcPct val="90000"/>
              </a:lnSpc>
              <a:spcBef>
                <a:spcPct val="50000"/>
              </a:spcBef>
              <a:spcAft>
                <a:spcPct val="20000"/>
              </a:spcAft>
              <a:buClr>
                <a:srgbClr val="007AC9"/>
              </a:buClr>
              <a:buSzPct val="70000"/>
              <a:buFont typeface="Wingdings 3" pitchFamily="18" charset="2"/>
              <a:buChar char="y"/>
              <a:defRPr/>
            </a:pPr>
            <a:r>
              <a:rPr lang="en-US" sz="1600" dirty="0" smtClean="0"/>
              <a:t>  </a:t>
            </a:r>
          </a:p>
          <a:p>
            <a:pPr marL="260350" indent="-260350" algn="l" defTabSz="1023938" eaLnBrk="0" hangingPunct="0">
              <a:lnSpc>
                <a:spcPct val="90000"/>
              </a:lnSpc>
              <a:spcBef>
                <a:spcPct val="50000"/>
              </a:spcBef>
              <a:spcAft>
                <a:spcPct val="20000"/>
              </a:spcAft>
              <a:buClr>
                <a:srgbClr val="007AC9"/>
              </a:buClr>
              <a:buSzPct val="70000"/>
              <a:buFont typeface="Wingdings 3" pitchFamily="18" charset="2"/>
              <a:buChar char="y"/>
              <a:defRPr/>
            </a:pPr>
            <a:endParaRPr lang="en-US" sz="1600" dirty="0"/>
          </a:p>
          <a:p>
            <a:pPr marL="260350" indent="-260350" algn="l" defTabSz="1023938" eaLnBrk="0" hangingPunct="0">
              <a:lnSpc>
                <a:spcPct val="90000"/>
              </a:lnSpc>
              <a:spcBef>
                <a:spcPct val="50000"/>
              </a:spcBef>
              <a:spcAft>
                <a:spcPct val="20000"/>
              </a:spcAft>
              <a:buClr>
                <a:srgbClr val="007AC9"/>
              </a:buClr>
              <a:buSzPct val="70000"/>
              <a:buFont typeface="Wingdings 3" pitchFamily="18" charset="2"/>
              <a:buChar char="y"/>
              <a:defRPr/>
            </a:pPr>
            <a:endParaRPr lang="en-US" sz="2400" kern="0" dirty="0">
              <a:ea typeface="+mn-ea"/>
            </a:endParaRPr>
          </a:p>
        </p:txBody>
      </p:sp>
      <p:sp>
        <p:nvSpPr>
          <p:cNvPr id="1031" name="Text Box 4"/>
          <p:cNvSpPr txBox="1">
            <a:spLocks noChangeArrowheads="1"/>
          </p:cNvSpPr>
          <p:nvPr/>
        </p:nvSpPr>
        <p:spPr bwMode="auto">
          <a:xfrm>
            <a:off x="333375" y="995363"/>
            <a:ext cx="1338263" cy="400050"/>
          </a:xfrm>
          <a:prstGeom prst="rect">
            <a:avLst/>
          </a:prstGeom>
          <a:noFill/>
          <a:ln w="9525" algn="ctr">
            <a:noFill/>
            <a:miter lim="800000"/>
            <a:headEnd/>
            <a:tailEnd/>
          </a:ln>
        </p:spPr>
        <p:txBody>
          <a:bodyPr wrap="none">
            <a:spAutoFit/>
          </a:bodyPr>
          <a:lstStyle/>
          <a:p>
            <a:pPr algn="l" defTabSz="1023938"/>
            <a:r>
              <a:rPr lang="en-US" sz="2000"/>
              <a:t>Chemistry</a:t>
            </a:r>
          </a:p>
        </p:txBody>
      </p:sp>
    </p:spTree>
    <p:extLst>
      <p:ext uri="{BB962C8B-B14F-4D97-AF65-F5344CB8AC3E}">
        <p14:creationId xmlns:p14="http://schemas.microsoft.com/office/powerpoint/2010/main" val="11731087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Logo-Ecoab-white"/>
          <p:cNvPicPr>
            <a:picLocks noChangeAspect="1" noChangeArrowheads="1"/>
          </p:cNvPicPr>
          <p:nvPr/>
        </p:nvPicPr>
        <p:blipFill>
          <a:blip r:embed="rId3" cstate="print">
            <a:lum bright="36000"/>
          </a:blip>
          <a:srcRect/>
          <a:stretch>
            <a:fillRect/>
          </a:stretch>
        </p:blipFill>
        <p:spPr bwMode="auto">
          <a:xfrm>
            <a:off x="2697133" y="2901238"/>
            <a:ext cx="3971925" cy="801688"/>
          </a:xfrm>
          <a:prstGeom prst="rect">
            <a:avLst/>
          </a:prstGeom>
          <a:noFill/>
          <a:ln w="9525">
            <a:noFill/>
            <a:miter lim="800000"/>
            <a:headEnd/>
            <a:tailEnd/>
          </a:ln>
        </p:spPr>
      </p:pic>
      <p:pic>
        <p:nvPicPr>
          <p:cNvPr id="10243" name="Picture 6" descr="Logo-Everywhere It Matters"/>
          <p:cNvPicPr>
            <a:picLocks noChangeAspect="1" noChangeArrowheads="1"/>
          </p:cNvPicPr>
          <p:nvPr/>
        </p:nvPicPr>
        <p:blipFill>
          <a:blip r:embed="rId4" cstate="print"/>
          <a:srcRect/>
          <a:stretch>
            <a:fillRect/>
          </a:stretch>
        </p:blipFill>
        <p:spPr bwMode="auto">
          <a:xfrm>
            <a:off x="2160588" y="4168775"/>
            <a:ext cx="4822825" cy="471488"/>
          </a:xfrm>
          <a:prstGeom prst="rect">
            <a:avLst/>
          </a:prstGeom>
          <a:noFill/>
          <a:ln w="9525">
            <a:noFill/>
            <a:miter lim="800000"/>
            <a:headEnd/>
            <a:tailEnd/>
          </a:ln>
        </p:spPr>
      </p:pic>
      <p:sp>
        <p:nvSpPr>
          <p:cNvPr id="10244" name="Line 7"/>
          <p:cNvSpPr>
            <a:spLocks noChangeShapeType="1"/>
          </p:cNvSpPr>
          <p:nvPr/>
        </p:nvSpPr>
        <p:spPr bwMode="auto">
          <a:xfrm>
            <a:off x="1143000" y="2459038"/>
            <a:ext cx="6856413" cy="0"/>
          </a:xfrm>
          <a:prstGeom prst="line">
            <a:avLst/>
          </a:prstGeom>
          <a:noFill/>
          <a:ln w="19050">
            <a:solidFill>
              <a:schemeClr val="tx1"/>
            </a:solidFill>
            <a:round/>
            <a:headEnd/>
            <a:tailEnd/>
          </a:ln>
        </p:spPr>
        <p:txBody>
          <a:bodyPr/>
          <a:lstStyle/>
          <a:p>
            <a:endParaRPr lang="en-US" dirty="0"/>
          </a:p>
        </p:txBody>
      </p:sp>
      <p:pic>
        <p:nvPicPr>
          <p:cNvPr id="10245" name="Picture 8" descr="everywher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85238" y="568326"/>
            <a:ext cx="5218113" cy="1890712"/>
          </a:xfrm>
          <a:prstGeom prst="rect">
            <a:avLst/>
          </a:prstGeom>
          <a:noFill/>
          <a:ln w="9525">
            <a:noFill/>
            <a:miter lim="800000"/>
            <a:headEnd/>
            <a:tailEnd/>
          </a:ln>
        </p:spPr>
      </p:pic>
      <p:sp>
        <p:nvSpPr>
          <p:cNvPr id="10246" name="Rectangle 9"/>
          <p:cNvSpPr>
            <a:spLocks noChangeArrowheads="1"/>
          </p:cNvSpPr>
          <p:nvPr/>
        </p:nvSpPr>
        <p:spPr bwMode="auto">
          <a:xfrm>
            <a:off x="223838" y="6313488"/>
            <a:ext cx="1738312" cy="427037"/>
          </a:xfrm>
          <a:prstGeom prst="rect">
            <a:avLst/>
          </a:prstGeom>
          <a:solidFill>
            <a:schemeClr val="bg1"/>
          </a:solidFill>
          <a:ln w="9525">
            <a:noFill/>
            <a:miter lim="800000"/>
            <a:headEnd/>
            <a:tailEnd/>
          </a:ln>
        </p:spPr>
        <p:txBody>
          <a:bodyPr wrap="none" anchor="ctr"/>
          <a:lstStyle/>
          <a:p>
            <a:endParaRPr lang="en-US" dirty="0"/>
          </a:p>
        </p:txBody>
      </p:sp>
      <p:sp>
        <p:nvSpPr>
          <p:cNvPr id="2" name="TextBox 1"/>
          <p:cNvSpPr txBox="1"/>
          <p:nvPr/>
        </p:nvSpPr>
        <p:spPr>
          <a:xfrm>
            <a:off x="2591369" y="3066367"/>
            <a:ext cx="3805850" cy="1938992"/>
          </a:xfrm>
          <a:prstGeom prst="rect">
            <a:avLst/>
          </a:prstGeom>
          <a:noFill/>
        </p:spPr>
        <p:txBody>
          <a:bodyPr wrap="none" rtlCol="0">
            <a:spAutoFit/>
          </a:bodyPr>
          <a:lstStyle/>
          <a:p>
            <a:r>
              <a:rPr lang="en-US" sz="4000" dirty="0" smtClean="0">
                <a:solidFill>
                  <a:srgbClr val="0070C0"/>
                </a:solidFill>
              </a:rPr>
              <a:t>Thank You!</a:t>
            </a:r>
          </a:p>
          <a:p>
            <a:endParaRPr lang="en-US" sz="4000" dirty="0">
              <a:solidFill>
                <a:srgbClr val="0070C0"/>
              </a:solidFill>
            </a:endParaRPr>
          </a:p>
          <a:p>
            <a:r>
              <a:rPr lang="en-US" sz="4000" dirty="0" smtClean="0">
                <a:solidFill>
                  <a:srgbClr val="0070C0"/>
                </a:solidFill>
              </a:rPr>
              <a:t>Any Questions?</a:t>
            </a:r>
            <a:endParaRPr lang="en-US" sz="4000" dirty="0">
              <a:solidFill>
                <a:srgbClr val="0070C0"/>
              </a:solidFill>
            </a:endParaRPr>
          </a:p>
        </p:txBody>
      </p:sp>
    </p:spTree>
    <p:extLst>
      <p:ext uri="{BB962C8B-B14F-4D97-AF65-F5344CB8AC3E}">
        <p14:creationId xmlns:p14="http://schemas.microsoft.com/office/powerpoint/2010/main" val="9664239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Olson Title Option 2">
  <a:themeElements>
    <a:clrScheme name="">
      <a:dk1>
        <a:srgbClr val="4D4F53"/>
      </a:dk1>
      <a:lt1>
        <a:srgbClr val="FFFFFF"/>
      </a:lt1>
      <a:dk2>
        <a:srgbClr val="007AC9"/>
      </a:dk2>
      <a:lt2>
        <a:srgbClr val="000000"/>
      </a:lt2>
      <a:accent1>
        <a:srgbClr val="007AC9"/>
      </a:accent1>
      <a:accent2>
        <a:srgbClr val="4D4F53"/>
      </a:accent2>
      <a:accent3>
        <a:srgbClr val="FFFFFF"/>
      </a:accent3>
      <a:accent4>
        <a:srgbClr val="404246"/>
      </a:accent4>
      <a:accent5>
        <a:srgbClr val="AABEE1"/>
      </a:accent5>
      <a:accent6>
        <a:srgbClr val="45474A"/>
      </a:accent6>
      <a:hlink>
        <a:srgbClr val="ADAFAF"/>
      </a:hlink>
      <a:folHlink>
        <a:srgbClr val="005172"/>
      </a:folHlink>
    </a:clrScheme>
    <a:fontScheme name="2_Olson Title Option 2">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defRPr>
        </a:defPPr>
      </a:lstStyle>
    </a:lnDef>
  </a:objectDefaults>
  <a:extraClrSchemeLst>
    <a:extraClrScheme>
      <a:clrScheme name="Olson Title Op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son Title Op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son Title Op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son Title Op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son Title Op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son Title Op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son Title Op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son Title Op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son Title Op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son Title Op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son Title Op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son Title Op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lson Title Option 2 13">
        <a:dk1>
          <a:srgbClr val="007AC9"/>
        </a:dk1>
        <a:lt1>
          <a:srgbClr val="FFFFFF"/>
        </a:lt1>
        <a:dk2>
          <a:srgbClr val="0099CC"/>
        </a:dk2>
        <a:lt2>
          <a:srgbClr val="DC0451"/>
        </a:lt2>
        <a:accent1>
          <a:srgbClr val="58A618"/>
        </a:accent1>
        <a:accent2>
          <a:srgbClr val="4060AF"/>
        </a:accent2>
        <a:accent3>
          <a:srgbClr val="FFFFFF"/>
        </a:accent3>
        <a:accent4>
          <a:srgbClr val="0067AB"/>
        </a:accent4>
        <a:accent5>
          <a:srgbClr val="B4D0AB"/>
        </a:accent5>
        <a:accent6>
          <a:srgbClr val="39569E"/>
        </a:accent6>
        <a:hlink>
          <a:srgbClr val="EEAF00"/>
        </a:hlink>
        <a:folHlink>
          <a:srgbClr val="E17000"/>
        </a:folHlink>
      </a:clrScheme>
      <a:clrMap bg1="lt1" tx1="dk1" bg2="lt2" tx2="dk2" accent1="accent1" accent2="accent2" accent3="accent3" accent4="accent4" accent5="accent5" accent6="accent6" hlink="hlink" folHlink="folHlink"/>
    </a:extraClrScheme>
    <a:extraClrScheme>
      <a:clrScheme name="1_Olson Title Op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lson Title Op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lson Title Op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lson Title Op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lson Title Op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lson Title Op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lson Title Op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lson Title Op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lson Title Op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lson Title Op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lson Title Op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lson Title Op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Olson Title Option 2 13">
        <a:dk1>
          <a:srgbClr val="007AC9"/>
        </a:dk1>
        <a:lt1>
          <a:srgbClr val="FFFFFF"/>
        </a:lt1>
        <a:dk2>
          <a:srgbClr val="0099CC"/>
        </a:dk2>
        <a:lt2>
          <a:srgbClr val="DC0451"/>
        </a:lt2>
        <a:accent1>
          <a:srgbClr val="58A618"/>
        </a:accent1>
        <a:accent2>
          <a:srgbClr val="4060AF"/>
        </a:accent2>
        <a:accent3>
          <a:srgbClr val="FFFFFF"/>
        </a:accent3>
        <a:accent4>
          <a:srgbClr val="0067AB"/>
        </a:accent4>
        <a:accent5>
          <a:srgbClr val="B4D0AB"/>
        </a:accent5>
        <a:accent6>
          <a:srgbClr val="39569E"/>
        </a:accent6>
        <a:hlink>
          <a:srgbClr val="EEAF00"/>
        </a:hlink>
        <a:folHlink>
          <a:srgbClr val="E17000"/>
        </a:folHlink>
      </a:clrScheme>
      <a:clrMap bg1="lt1" tx1="dk1" bg2="lt2" tx2="dk2" accent1="accent1" accent2="accent2" accent3="accent3" accent4="accent4" accent5="accent5" accent6="accent6" hlink="hlink" folHlink="folHlink"/>
    </a:extraClrScheme>
    <a:extraClrScheme>
      <a:clrScheme name="1_Olson Title Option 2 14">
        <a:dk1>
          <a:srgbClr val="007AC9"/>
        </a:dk1>
        <a:lt1>
          <a:srgbClr val="FFFFFF"/>
        </a:lt1>
        <a:dk2>
          <a:srgbClr val="0099CC"/>
        </a:dk2>
        <a:lt2>
          <a:srgbClr val="DC0451"/>
        </a:lt2>
        <a:accent1>
          <a:srgbClr val="007AC9"/>
        </a:accent1>
        <a:accent2>
          <a:srgbClr val="4060AF"/>
        </a:accent2>
        <a:accent3>
          <a:srgbClr val="FFFFFF"/>
        </a:accent3>
        <a:accent4>
          <a:srgbClr val="0067AB"/>
        </a:accent4>
        <a:accent5>
          <a:srgbClr val="AABEE1"/>
        </a:accent5>
        <a:accent6>
          <a:srgbClr val="39569E"/>
        </a:accent6>
        <a:hlink>
          <a:srgbClr val="ADAFAF"/>
        </a:hlink>
        <a:folHlink>
          <a:srgbClr val="4D4F53"/>
        </a:folHlink>
      </a:clrScheme>
      <a:clrMap bg1="lt1" tx1="dk1" bg2="lt2" tx2="dk2" accent1="accent1" accent2="accent2" accent3="accent3" accent4="accent4" accent5="accent5" accent6="accent6" hlink="hlink" folHlink="folHlink"/>
    </a:extraClrScheme>
    <a:extraClrScheme>
      <a:clrScheme name="1_Olson Title Option 2 15">
        <a:dk1>
          <a:srgbClr val="007AC9"/>
        </a:dk1>
        <a:lt1>
          <a:srgbClr val="FFFFFF"/>
        </a:lt1>
        <a:dk2>
          <a:srgbClr val="0099CC"/>
        </a:dk2>
        <a:lt2>
          <a:srgbClr val="DC0451"/>
        </a:lt2>
        <a:accent1>
          <a:srgbClr val="0099CC"/>
        </a:accent1>
        <a:accent2>
          <a:srgbClr val="4060AF"/>
        </a:accent2>
        <a:accent3>
          <a:srgbClr val="FFFFFF"/>
        </a:accent3>
        <a:accent4>
          <a:srgbClr val="0067AB"/>
        </a:accent4>
        <a:accent5>
          <a:srgbClr val="AACAE2"/>
        </a:accent5>
        <a:accent6>
          <a:srgbClr val="39569E"/>
        </a:accent6>
        <a:hlink>
          <a:srgbClr val="ADAFAF"/>
        </a:hlink>
        <a:folHlink>
          <a:srgbClr val="4D4F53"/>
        </a:folHlink>
      </a:clrScheme>
      <a:clrMap bg1="lt1" tx1="dk1" bg2="lt2" tx2="dk2" accent1="accent1" accent2="accent2" accent3="accent3" accent4="accent4" accent5="accent5" accent6="accent6" hlink="hlink" folHlink="folHlink"/>
    </a:extraClrScheme>
    <a:extraClrScheme>
      <a:clrScheme name="1_Olson Title Option 2 16">
        <a:dk1>
          <a:srgbClr val="4D4F53"/>
        </a:dk1>
        <a:lt1>
          <a:srgbClr val="FFFFFF"/>
        </a:lt1>
        <a:dk2>
          <a:srgbClr val="007AC9"/>
        </a:dk2>
        <a:lt2>
          <a:srgbClr val="000000"/>
        </a:lt2>
        <a:accent1>
          <a:srgbClr val="007AC9"/>
        </a:accent1>
        <a:accent2>
          <a:srgbClr val="4D4F53"/>
        </a:accent2>
        <a:accent3>
          <a:srgbClr val="FFFFFF"/>
        </a:accent3>
        <a:accent4>
          <a:srgbClr val="404246"/>
        </a:accent4>
        <a:accent5>
          <a:srgbClr val="AABEE1"/>
        </a:accent5>
        <a:accent6>
          <a:srgbClr val="45474A"/>
        </a:accent6>
        <a:hlink>
          <a:srgbClr val="ADAFAF"/>
        </a:hlink>
        <a:folHlink>
          <a:srgbClr val="E000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9F4214F7F83046B98D84FF32E44494" ma:contentTypeVersion="2" ma:contentTypeDescription="Create a new document." ma:contentTypeScope="" ma:versionID="4d655189490f956d74675fda8a8c5e48">
  <xsd:schema xmlns:xsd="http://www.w3.org/2001/XMLSchema" xmlns:xs="http://www.w3.org/2001/XMLSchema" xmlns:p="http://schemas.microsoft.com/office/2006/metadata/properties" xmlns:ns1="http://schemas.microsoft.com/sharepoint/v3" xmlns:ns2="17e58a64-9a02-4a44-8689-3f30d4ccb0d7" targetNamespace="http://schemas.microsoft.com/office/2006/metadata/properties" ma:root="true" ma:fieldsID="50a50b9cca5ad32959bb691ee96f042f" ns1:_="" ns2:_="">
    <xsd:import namespace="http://schemas.microsoft.com/sharepoint/v3"/>
    <xsd:import namespace="17e58a64-9a02-4a44-8689-3f30d4ccb0d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e58a64-9a02-4a44-8689-3f30d4ccb0d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7264A6D-D33E-48AD-A884-46D441867758}"/>
</file>

<file path=customXml/itemProps2.xml><?xml version="1.0" encoding="utf-8"?>
<ds:datastoreItem xmlns:ds="http://schemas.openxmlformats.org/officeDocument/2006/customXml" ds:itemID="{E9C46938-2EAB-4279-B38E-E8FA8D1A41C7}"/>
</file>

<file path=customXml/itemProps3.xml><?xml version="1.0" encoding="utf-8"?>
<ds:datastoreItem xmlns:ds="http://schemas.openxmlformats.org/officeDocument/2006/customXml" ds:itemID="{70927289-C4F3-4A94-BEA9-3535F78BB0E5}"/>
</file>

<file path=docProps/app.xml><?xml version="1.0" encoding="utf-8"?>
<Properties xmlns="http://schemas.openxmlformats.org/officeDocument/2006/extended-properties" xmlns:vt="http://schemas.openxmlformats.org/officeDocument/2006/docPropsVTypes">
  <TotalTime>1915</TotalTime>
  <Words>376</Words>
  <Application>Microsoft Office PowerPoint</Application>
  <PresentationFormat>On-screen Show (4:3)</PresentationFormat>
  <Paragraphs>79</Paragraphs>
  <Slides>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2_Olson Title Option 2</vt:lpstr>
      <vt:lpstr>Microsoft Excel 97-2003 Worksheet</vt:lpstr>
      <vt:lpstr>SaniSAVE</vt:lpstr>
      <vt:lpstr>PowerPoint Presentation</vt:lpstr>
      <vt:lpstr>SaniSAVE Program  </vt:lpstr>
      <vt:lpstr>PowerPoint Presentation</vt:lpstr>
      <vt:lpstr>SaniSave Program Requires Less Labor</vt:lpstr>
      <vt:lpstr>TRADITIONAL WRS SOP HIGH COMPLEXITY = LOW COMPLIANCE = FOOD SAFETY RISK</vt:lpstr>
      <vt:lpstr>Food Contact Surface Cleaning/Sanitizing </vt:lpstr>
      <vt:lpstr>SaniSave No Rinse Cleaner Sanitizer</vt:lpstr>
      <vt:lpstr>PowerPoint Presentation</vt:lpstr>
    </vt:vector>
  </TitlesOfParts>
  <Company>Futura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Crowe, Kacy</dc:creator>
  <cp:lastModifiedBy>bryanpm</cp:lastModifiedBy>
  <cp:revision>198</cp:revision>
  <dcterms:created xsi:type="dcterms:W3CDTF">2010-08-18T15:23:18Z</dcterms:created>
  <dcterms:modified xsi:type="dcterms:W3CDTF">2015-04-20T13:57:54Z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0x010100F49F4214F7F83046B98D84FF32E44494</vt:lpwstr>
  </property>
</Properties>
</file>