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s/slide4.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3.xml" ContentType="application/vnd.openxmlformats-officedocument.presentationml.slide+xml"/>
  <Override PartName="/ppt/slides/slide11.xml" ContentType="application/vnd.openxmlformats-officedocument.presentationml.slide+xml"/>
  <Override PartName="/ppt/slides/slide13.xml" ContentType="application/vnd.openxmlformats-officedocument.presentationml.slide+xml"/>
  <Override PartName="/ppt/slides/slide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Masters/slideMaster1.xml" ContentType="application/vnd.openxmlformats-officedocument.presentationml.slideMaster+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7.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5.xml" ContentType="application/vnd.openxmlformats-officedocument.presentationml.notesSlide+xml"/>
  <Override PartName="/ppt/notesSlides/notesSlide1.xml" ContentType="application/vnd.openxmlformats-officedocument.presentationml.notesSlide+xml"/>
  <Override PartName="/ppt/notesSlides/notesSlide6.xml" ContentType="application/vnd.openxmlformats-officedocument.presentationml.notesSlide+xml"/>
  <Override PartName="/ppt/slideLayouts/slideLayout7.xml" ContentType="application/vnd.openxmlformats-officedocument.presentationml.slideLayout+xml"/>
  <Override PartName="/ppt/slideLayouts/slideLayout5.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6.xml" ContentType="application/vnd.openxmlformats-officedocument.presentationml.slideLayout+xml"/>
  <Override PartName="/ppt/notesSlides/notesSlide8.xml" ContentType="application/vnd.openxmlformats-officedocument.presentationml.notesSlide+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ppt/tags/tag1.xml" ContentType="application/vnd.openxmlformats-officedocument.presentationml.tag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17"/>
  </p:notesMasterIdLst>
  <p:handoutMasterIdLst>
    <p:handoutMasterId r:id="rId18"/>
  </p:handoutMasterIdLst>
  <p:sldIdLst>
    <p:sldId id="256" r:id="rId2"/>
    <p:sldId id="328" r:id="rId3"/>
    <p:sldId id="258" r:id="rId4"/>
    <p:sldId id="259" r:id="rId5"/>
    <p:sldId id="318" r:id="rId6"/>
    <p:sldId id="263" r:id="rId7"/>
    <p:sldId id="265" r:id="rId8"/>
    <p:sldId id="313" r:id="rId9"/>
    <p:sldId id="296" r:id="rId10"/>
    <p:sldId id="322" r:id="rId11"/>
    <p:sldId id="264" r:id="rId12"/>
    <p:sldId id="290" r:id="rId13"/>
    <p:sldId id="280" r:id="rId14"/>
    <p:sldId id="282" r:id="rId15"/>
    <p:sldId id="294" r:id="rId16"/>
  </p:sldIdLst>
  <p:sldSz cx="9144000" cy="6858000" type="screen4x3"/>
  <p:notesSz cx="7010400" cy="9296400"/>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72F34D7-F271-457B-B6F7-A18DEF48BBD9}">
          <p14:sldIdLst>
            <p14:sldId id="256"/>
            <p14:sldId id="328"/>
            <p14:sldId id="258"/>
            <p14:sldId id="259"/>
            <p14:sldId id="318"/>
            <p14:sldId id="263"/>
            <p14:sldId id="265"/>
            <p14:sldId id="313"/>
            <p14:sldId id="296"/>
            <p14:sldId id="322"/>
            <p14:sldId id="264"/>
            <p14:sldId id="290"/>
            <p14:sldId id="280"/>
          </p14:sldIdLst>
        </p14:section>
        <p14:section name="Untitled Section" id="{210E3E0D-6C25-4D72-93B9-695D1A4BD2DF}">
          <p14:sldIdLst>
            <p14:sldId id="282"/>
            <p14:sldId id="29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9011"/>
    <a:srgbClr val="6177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88944" autoAdjust="0"/>
  </p:normalViewPr>
  <p:slideViewPr>
    <p:cSldViewPr>
      <p:cViewPr varScale="1">
        <p:scale>
          <a:sx n="116" d="100"/>
          <a:sy n="116" d="100"/>
        </p:scale>
        <p:origin x="560" y="109"/>
      </p:cViewPr>
      <p:guideLst>
        <p:guide orient="horz" pos="2160"/>
        <p:guide pos="2880"/>
      </p:guideLst>
    </p:cSldViewPr>
  </p:slideViewPr>
  <p:outlineViewPr>
    <p:cViewPr>
      <p:scale>
        <a:sx n="33" d="100"/>
        <a:sy n="33" d="100"/>
      </p:scale>
      <p:origin x="0" y="1296"/>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customXml" Target="../customXml/item3.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1440" tIns="45720" rIns="91440" bIns="45720" rtlCol="0"/>
          <a:lstStyle>
            <a:lvl1pPr algn="r">
              <a:defRPr sz="1200"/>
            </a:lvl1pPr>
          </a:lstStyle>
          <a:p>
            <a:fld id="{568C1994-E502-49DB-AC87-B54C5293F7A4}" type="datetimeFigureOut">
              <a:rPr lang="en-US" smtClean="0"/>
              <a:t>9/27/2018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1440" tIns="45720" rIns="91440" bIns="45720" rtlCol="0" anchor="b"/>
          <a:lstStyle>
            <a:lvl1pPr algn="r">
              <a:defRPr sz="1200"/>
            </a:lvl1pPr>
          </a:lstStyle>
          <a:p>
            <a:fld id="{7E8378C1-63DD-4A43-BB43-670A7831381E}" type="slidenum">
              <a:rPr lang="en-US" smtClean="0"/>
              <a:t>‹#›</a:t>
            </a:fld>
            <a:endParaRPr lang="en-US"/>
          </a:p>
        </p:txBody>
      </p:sp>
    </p:spTree>
    <p:extLst>
      <p:ext uri="{BB962C8B-B14F-4D97-AF65-F5344CB8AC3E}">
        <p14:creationId xmlns:p14="http://schemas.microsoft.com/office/powerpoint/2010/main" val="35162102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3BC674C2-9B3E-476F-B525-219776FA25B5}" type="datetimeFigureOut">
              <a:rPr lang="en-US" smtClean="0"/>
              <a:t>9/27/2018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a:lvl1pPr>
          </a:lstStyle>
          <a:p>
            <a:fld id="{FE6D0C57-DA6A-4AA7-A0E4-D61B3C92B2CE}" type="slidenum">
              <a:rPr lang="en-US" smtClean="0"/>
              <a:t>‹#›</a:t>
            </a:fld>
            <a:endParaRPr lang="en-US"/>
          </a:p>
        </p:txBody>
      </p:sp>
    </p:spTree>
    <p:extLst>
      <p:ext uri="{BB962C8B-B14F-4D97-AF65-F5344CB8AC3E}">
        <p14:creationId xmlns:p14="http://schemas.microsoft.com/office/powerpoint/2010/main" val="4289444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6D0C57-DA6A-4AA7-A0E4-D61B3C92B2CE}" type="slidenum">
              <a:rPr lang="en-US" smtClean="0"/>
              <a:t>1</a:t>
            </a:fld>
            <a:endParaRPr lang="en-US"/>
          </a:p>
        </p:txBody>
      </p:sp>
    </p:spTree>
    <p:extLst>
      <p:ext uri="{BB962C8B-B14F-4D97-AF65-F5344CB8AC3E}">
        <p14:creationId xmlns:p14="http://schemas.microsoft.com/office/powerpoint/2010/main" val="3807742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6D0C57-DA6A-4AA7-A0E4-D61B3C92B2CE}" type="slidenum">
              <a:rPr lang="en-US" smtClean="0"/>
              <a:t>14</a:t>
            </a:fld>
            <a:endParaRPr lang="en-US"/>
          </a:p>
        </p:txBody>
      </p:sp>
    </p:spTree>
    <p:extLst>
      <p:ext uri="{BB962C8B-B14F-4D97-AF65-F5344CB8AC3E}">
        <p14:creationId xmlns:p14="http://schemas.microsoft.com/office/powerpoint/2010/main" val="3578923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6D0C57-DA6A-4AA7-A0E4-D61B3C92B2CE}" type="slidenum">
              <a:rPr lang="en-US" smtClean="0"/>
              <a:t>15</a:t>
            </a:fld>
            <a:endParaRPr lang="en-US"/>
          </a:p>
        </p:txBody>
      </p:sp>
    </p:spTree>
    <p:extLst>
      <p:ext uri="{BB962C8B-B14F-4D97-AF65-F5344CB8AC3E}">
        <p14:creationId xmlns:p14="http://schemas.microsoft.com/office/powerpoint/2010/main" val="3669628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6D0C57-DA6A-4AA7-A0E4-D61B3C92B2CE}" type="slidenum">
              <a:rPr lang="en-US" smtClean="0"/>
              <a:t>2</a:t>
            </a:fld>
            <a:endParaRPr lang="en-US"/>
          </a:p>
        </p:txBody>
      </p:sp>
    </p:spTree>
    <p:extLst>
      <p:ext uri="{BB962C8B-B14F-4D97-AF65-F5344CB8AC3E}">
        <p14:creationId xmlns:p14="http://schemas.microsoft.com/office/powerpoint/2010/main" val="54674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Workshops July-November</a:t>
            </a:r>
            <a:r>
              <a:rPr lang="en-US" baseline="0" dirty="0" smtClean="0"/>
              <a:t> 2016; opened comments period. </a:t>
            </a:r>
            <a:r>
              <a:rPr lang="en-US" sz="1200" kern="1200" dirty="0" smtClean="0">
                <a:solidFill>
                  <a:schemeClr val="tx1"/>
                </a:solidFill>
                <a:effectLst/>
                <a:latin typeface="+mn-lt"/>
                <a:ea typeface="+mn-ea"/>
                <a:cs typeface="+mn-cs"/>
              </a:rPr>
              <a:t>The national nutrition labeling regulations were first announced in late 2014 and were originally supposed to be implemented in December 2015, but have been delayed three times because of industry concerns that the requirements were too difficult and confusing.</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E6D0C57-DA6A-4AA7-A0E4-D61B3C92B2CE}" type="slidenum">
              <a:rPr lang="en-US" smtClean="0"/>
              <a:t>3</a:t>
            </a:fld>
            <a:endParaRPr lang="en-US"/>
          </a:p>
        </p:txBody>
      </p:sp>
    </p:spTree>
    <p:extLst>
      <p:ext uri="{BB962C8B-B14F-4D97-AF65-F5344CB8AC3E}">
        <p14:creationId xmlns:p14="http://schemas.microsoft.com/office/powerpoint/2010/main" val="718517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6D0C57-DA6A-4AA7-A0E4-D61B3C92B2CE}" type="slidenum">
              <a:rPr lang="en-US" smtClean="0"/>
              <a:t>4</a:t>
            </a:fld>
            <a:endParaRPr lang="en-US"/>
          </a:p>
        </p:txBody>
      </p:sp>
    </p:spTree>
    <p:extLst>
      <p:ext uri="{BB962C8B-B14F-4D97-AF65-F5344CB8AC3E}">
        <p14:creationId xmlns:p14="http://schemas.microsoft.com/office/powerpoint/2010/main" val="227426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6D0C57-DA6A-4AA7-A0E4-D61B3C92B2CE}" type="slidenum">
              <a:rPr lang="en-US" smtClean="0"/>
              <a:t>6</a:t>
            </a:fld>
            <a:endParaRPr lang="en-US"/>
          </a:p>
        </p:txBody>
      </p:sp>
    </p:spTree>
    <p:extLst>
      <p:ext uri="{BB962C8B-B14F-4D97-AF65-F5344CB8AC3E}">
        <p14:creationId xmlns:p14="http://schemas.microsoft.com/office/powerpoint/2010/main" val="9037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6D0C57-DA6A-4AA7-A0E4-D61B3C92B2CE}" type="slidenum">
              <a:rPr lang="en-US" smtClean="0"/>
              <a:t>7</a:t>
            </a:fld>
            <a:endParaRPr lang="en-US"/>
          </a:p>
        </p:txBody>
      </p:sp>
    </p:spTree>
    <p:extLst>
      <p:ext uri="{BB962C8B-B14F-4D97-AF65-F5344CB8AC3E}">
        <p14:creationId xmlns:p14="http://schemas.microsoft.com/office/powerpoint/2010/main" val="3405967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fld id="{FE6D0C57-DA6A-4AA7-A0E4-D61B3C92B2CE}" type="slidenum">
              <a:rPr lang="en-US" smtClean="0"/>
              <a:t>11</a:t>
            </a:fld>
            <a:endParaRPr lang="en-US"/>
          </a:p>
        </p:txBody>
      </p:sp>
    </p:spTree>
    <p:extLst>
      <p:ext uri="{BB962C8B-B14F-4D97-AF65-F5344CB8AC3E}">
        <p14:creationId xmlns:p14="http://schemas.microsoft.com/office/powerpoint/2010/main" val="3659142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6D0C57-DA6A-4AA7-A0E4-D61B3C92B2CE}" type="slidenum">
              <a:rPr lang="en-US" smtClean="0"/>
              <a:t>12</a:t>
            </a:fld>
            <a:endParaRPr lang="en-US"/>
          </a:p>
        </p:txBody>
      </p:sp>
    </p:spTree>
    <p:extLst>
      <p:ext uri="{BB962C8B-B14F-4D97-AF65-F5344CB8AC3E}">
        <p14:creationId xmlns:p14="http://schemas.microsoft.com/office/powerpoint/2010/main" val="3089887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6D0C57-DA6A-4AA7-A0E4-D61B3C92B2CE}" type="slidenum">
              <a:rPr lang="en-US" smtClean="0"/>
              <a:t>13</a:t>
            </a:fld>
            <a:endParaRPr lang="en-US"/>
          </a:p>
        </p:txBody>
      </p:sp>
    </p:spTree>
    <p:extLst>
      <p:ext uri="{BB962C8B-B14F-4D97-AF65-F5344CB8AC3E}">
        <p14:creationId xmlns:p14="http://schemas.microsoft.com/office/powerpoint/2010/main" val="2182539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9F8D2C3-0FCB-4FC6-B840-1AAEE9A58CE7}" type="datetimeFigureOut">
              <a:rPr lang="en-US" smtClean="0"/>
              <a:t>9/27/2018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73DC8A-A276-47E4-866D-32B12E34602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F8D2C3-0FCB-4FC6-B840-1AAEE9A58CE7}" type="datetimeFigureOut">
              <a:rPr lang="en-US" smtClean="0"/>
              <a:t>9/27/2018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73DC8A-A276-47E4-866D-32B12E34602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F8D2C3-0FCB-4FC6-B840-1AAEE9A58CE7}" type="datetimeFigureOut">
              <a:rPr lang="en-US" smtClean="0"/>
              <a:t>9/27/2018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73DC8A-A276-47E4-866D-32B12E34602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p>
            <a:fld id="{9173DC8A-A276-47E4-866D-32B12E346026}" type="slidenum">
              <a:rPr lang="en-US" smtClean="0"/>
              <a:t>‹#›</a:t>
            </a:fld>
            <a:endParaRPr lang="en-US"/>
          </a:p>
        </p:txBody>
      </p:sp>
      <p:sp>
        <p:nvSpPr>
          <p:cNvPr id="5" name="Footer Placeholder 4"/>
          <p:cNvSpPr>
            <a:spLocks noGrp="1"/>
          </p:cNvSpPr>
          <p:nvPr>
            <p:ph type="ftr" sz="quarter" idx="11"/>
          </p:nvPr>
        </p:nvSpPr>
        <p:spPr/>
        <p:txBody>
          <a:bodyPr/>
          <a:lstStyle/>
          <a:p>
            <a:endParaRPr lang="en-US"/>
          </a:p>
        </p:txBody>
      </p:sp>
      <p:sp>
        <p:nvSpPr>
          <p:cNvPr id="6" name="Date Placeholder 5"/>
          <p:cNvSpPr>
            <a:spLocks noGrp="1"/>
          </p:cNvSpPr>
          <p:nvPr>
            <p:ph type="dt" sz="half" idx="12"/>
          </p:nvPr>
        </p:nvSpPr>
        <p:spPr/>
        <p:txBody>
          <a:bodyPr/>
          <a:lstStyle/>
          <a:p>
            <a:fld id="{79F8D2C3-0FCB-4FC6-B840-1AAEE9A58CE7}" type="datetimeFigureOut">
              <a:rPr lang="en-US" smtClean="0"/>
              <a:t>9/27/2018</a:t>
            </a:fld>
            <a:endParaRPr lang="en-US"/>
          </a:p>
        </p:txBody>
      </p:sp>
    </p:spTree>
    <p:extLst>
      <p:ext uri="{BB962C8B-B14F-4D97-AF65-F5344CB8AC3E}">
        <p14:creationId xmlns:p14="http://schemas.microsoft.com/office/powerpoint/2010/main" val="2103855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F8D2C3-0FCB-4FC6-B840-1AAEE9A58CE7}" type="datetimeFigureOut">
              <a:rPr lang="en-US" smtClean="0"/>
              <a:t>9/27/2018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73DC8A-A276-47E4-866D-32B12E34602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F8D2C3-0FCB-4FC6-B840-1AAEE9A58CE7}" type="datetimeFigureOut">
              <a:rPr lang="en-US" smtClean="0"/>
              <a:t>9/27/2018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73DC8A-A276-47E4-866D-32B12E34602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9F8D2C3-0FCB-4FC6-B840-1AAEE9A58CE7}" type="datetimeFigureOut">
              <a:rPr lang="en-US" smtClean="0"/>
              <a:t>9/27/2018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73DC8A-A276-47E4-866D-32B12E34602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F8D2C3-0FCB-4FC6-B840-1AAEE9A58CE7}" type="datetimeFigureOut">
              <a:rPr lang="en-US" smtClean="0"/>
              <a:t>9/27/2018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73DC8A-A276-47E4-866D-32B12E34602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F8D2C3-0FCB-4FC6-B840-1AAEE9A58CE7}" type="datetimeFigureOut">
              <a:rPr lang="en-US" smtClean="0"/>
              <a:t>9/27/2018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73DC8A-A276-47E4-866D-32B12E34602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F8D2C3-0FCB-4FC6-B840-1AAEE9A58CE7}" type="datetimeFigureOut">
              <a:rPr lang="en-US" smtClean="0"/>
              <a:t>9/27/2018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73DC8A-A276-47E4-866D-32B12E34602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F8D2C3-0FCB-4FC6-B840-1AAEE9A58CE7}" type="datetimeFigureOut">
              <a:rPr lang="en-US" smtClean="0"/>
              <a:t>9/27/2018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73DC8A-A276-47E4-866D-32B12E346026}"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79F8D2C3-0FCB-4FC6-B840-1AAEE9A58CE7}" type="datetimeFigureOut">
              <a:rPr lang="en-US" smtClean="0"/>
              <a:t>9/27/2018</a:t>
            </a:fld>
            <a:endParaRPr lang="en-US"/>
          </a:p>
        </p:txBody>
      </p:sp>
      <p:sp>
        <p:nvSpPr>
          <p:cNvPr id="9" name="Slide Number Placeholder 8"/>
          <p:cNvSpPr>
            <a:spLocks noGrp="1"/>
          </p:cNvSpPr>
          <p:nvPr>
            <p:ph type="sldNum" sz="quarter" idx="11"/>
          </p:nvPr>
        </p:nvSpPr>
        <p:spPr/>
        <p:txBody>
          <a:bodyPr/>
          <a:lstStyle/>
          <a:p>
            <a:fld id="{9173DC8A-A276-47E4-866D-32B12E346026}"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9173DC8A-A276-47E4-866D-32B12E346026}"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79F8D2C3-0FCB-4FC6-B840-1AAEE9A58CE7}" type="datetimeFigureOut">
              <a:rPr lang="en-US" smtClean="0"/>
              <a:t>9/27/2018</a:t>
            </a:fld>
            <a:endParaRPr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ved=0CAcQjRw&amp;url=http://www.fda.gov/Food/GuidanceRegulation/GuidanceDocumentsRegulatoryInformation/LabelingNutrition/ucm385663.htm&amp;ei=FTG5VKjuOo_doATKk4H4Aw&amp;bvm=bv.83829542,d.cGU&amp;psig=AFQjCNE64Lw-ESRelQYxmoOyMQg0jGiW0Q&amp;ust=1421509259862301" TargetMode="External"/><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hyperlink" Target="http://www.google.com/url?sa=i&amp;rct=j&amp;q=&amp;esrc=s&amp;frm=1&amp;source=images&amp;cd=&amp;cad=rja&amp;uact=8&amp;ved=0CAcQjRw&amp;url=http://www.goodhousekeeping.com/holidays/gift-ideas/cookbooks-christmas-gift-books&amp;ei=RWi5VNLRD9CToQS744LwAw&amp;bvm=bv.83829542,d.cGU&amp;psig=AFQjCNHkFyOKUXmL_2dUD3Kjonm31Tulyw&amp;ust=1421522590761185" TargetMode="Externa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hyperlink" Target="https://www.gpo.gov/fdsys/pkg/FR-2014-12-01/pdf/2014-27833.pdf" TargetMode="External"/><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www.fda.gov/downloads/Food/GuidanceRegulation/GuidanceDocumentsRegulatoryInformation/UCM437566.pdf" TargetMode="External"/><Relationship Id="rId5" Type="http://schemas.openxmlformats.org/officeDocument/2006/relationships/hyperlink" Target="http://www.fda.gov/downloads/Food/GuidanceRegulation/GuidanceDocumentsRegulatoryInformation/UCM461963.pdf" TargetMode="External"/><Relationship Id="rId4" Type="http://schemas.openxmlformats.org/officeDocument/2006/relationships/hyperlink" Target="https://www.fda.gov/downloads/Food/GuidanceRegulation/GuidanceDocumentsRegulatoryInformation/UCM583492.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14400"/>
            <a:ext cx="7543800" cy="1752600"/>
          </a:xfrm>
        </p:spPr>
        <p:txBody>
          <a:bodyPr/>
          <a:lstStyle/>
          <a:p>
            <a:r>
              <a:rPr lang="en-US" dirty="0" smtClean="0"/>
              <a:t>FDA Menu Labeling</a:t>
            </a:r>
            <a:endParaRPr lang="en-US" dirty="0"/>
          </a:p>
        </p:txBody>
      </p:sp>
      <p:sp>
        <p:nvSpPr>
          <p:cNvPr id="3" name="Subtitle 2"/>
          <p:cNvSpPr>
            <a:spLocks noGrp="1"/>
          </p:cNvSpPr>
          <p:nvPr>
            <p:ph type="subTitle" idx="1"/>
          </p:nvPr>
        </p:nvSpPr>
        <p:spPr>
          <a:xfrm>
            <a:off x="762000" y="5257800"/>
            <a:ext cx="6461760" cy="762000"/>
          </a:xfrm>
        </p:spPr>
        <p:txBody>
          <a:bodyPr>
            <a:normAutofit/>
          </a:bodyPr>
          <a:lstStyle/>
          <a:p>
            <a:r>
              <a:rPr lang="en-US" dirty="0" smtClean="0"/>
              <a:t>Environmental Management Department</a:t>
            </a:r>
          </a:p>
          <a:p>
            <a:r>
              <a:rPr lang="en-US" sz="1800" dirty="0" smtClean="0"/>
              <a:t>Presented by Elena Drobenyuk</a:t>
            </a:r>
            <a:endParaRPr lang="en-US" sz="1800" dirty="0"/>
          </a:p>
        </p:txBody>
      </p:sp>
      <p:pic>
        <p:nvPicPr>
          <p:cNvPr id="4" name="Picture 3" descr="http://inside.stationery.saccounty.net/coswcms/groups/public/@wcm/@pub/@stapkg/documents/webimage/sac_022751.jpg"/>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37129" b="32493"/>
          <a:stretch/>
        </p:blipFill>
        <p:spPr bwMode="auto">
          <a:xfrm>
            <a:off x="626165" y="4876800"/>
            <a:ext cx="2265680" cy="53213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663591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2"/>
          <a:srcRect l="20482" t="9438" r="17444" b="3854"/>
          <a:stretch/>
        </p:blipFill>
        <p:spPr bwMode="auto">
          <a:xfrm>
            <a:off x="381000" y="457200"/>
            <a:ext cx="7696200" cy="6095999"/>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7772400" y="6019800"/>
            <a:ext cx="381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24283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7620000" cy="914400"/>
          </a:xfrm>
        </p:spPr>
        <p:txBody>
          <a:bodyPr/>
          <a:lstStyle/>
          <a:p>
            <a:r>
              <a:rPr lang="en-US" sz="4000" dirty="0" smtClean="0"/>
              <a:t>Alcohol</a:t>
            </a:r>
            <a:endParaRPr lang="en-US" sz="4000" dirty="0"/>
          </a:p>
        </p:txBody>
      </p:sp>
      <p:sp>
        <p:nvSpPr>
          <p:cNvPr id="3" name="Content Placeholder 2"/>
          <p:cNvSpPr>
            <a:spLocks noGrp="1"/>
          </p:cNvSpPr>
          <p:nvPr>
            <p:ph idx="1"/>
          </p:nvPr>
        </p:nvSpPr>
        <p:spPr>
          <a:xfrm>
            <a:off x="152400" y="990600"/>
            <a:ext cx="8077200" cy="4191000"/>
          </a:xfrm>
        </p:spPr>
        <p:txBody>
          <a:bodyPr>
            <a:normAutofit/>
          </a:bodyPr>
          <a:lstStyle/>
          <a:p>
            <a:r>
              <a:rPr lang="en-US" b="1" dirty="0" smtClean="0"/>
              <a:t>Covered establishments must disclose calories and other nutritional information for alcoholic beverages that are on menus and menu boards</a:t>
            </a:r>
          </a:p>
          <a:p>
            <a:endParaRPr lang="en-US" sz="900" dirty="0" smtClean="0"/>
          </a:p>
          <a:p>
            <a:r>
              <a:rPr lang="en-US" b="1" dirty="0" smtClean="0"/>
              <a:t>Exemption:</a:t>
            </a:r>
            <a:r>
              <a:rPr lang="en-US" dirty="0" smtClean="0"/>
              <a:t> alcohol that is on display behind the bar (and not on the menu, menu board, or not self-service)</a:t>
            </a:r>
          </a:p>
          <a:p>
            <a:r>
              <a:rPr lang="en-US" dirty="0" smtClean="0"/>
              <a:t>FDA consider that beers on Keg taps to be alcoholic beverages that are foods on display (exempt) </a:t>
            </a:r>
          </a:p>
          <a:p>
            <a:endParaRPr lang="en-US" sz="1200" dirty="0" smtClean="0"/>
          </a:p>
        </p:txBody>
      </p:sp>
      <p:pic>
        <p:nvPicPr>
          <p:cNvPr id="1026" name="Picture 2" descr="http://www.laragnatelanews.it/wp-content/uploads/2015/04/alcohol-calori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10000"/>
            <a:ext cx="4114800" cy="249224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5" name="Picture 4" descr="C:\Users\drobenyuke\Desktop\IMG_2541.JPG"/>
          <p:cNvPicPr/>
          <p:nvPr/>
        </p:nvPicPr>
        <p:blipFill rotWithShape="1">
          <a:blip r:embed="rId4" cstate="print">
            <a:extLst>
              <a:ext uri="{28A0092B-C50C-407E-A947-70E740481C1C}">
                <a14:useLocalDpi xmlns:a14="http://schemas.microsoft.com/office/drawing/2010/main" val="0"/>
              </a:ext>
            </a:extLst>
          </a:blip>
          <a:srcRect l="16386" t="20618" r="28413" b="20485"/>
          <a:stretch/>
        </p:blipFill>
        <p:spPr bwMode="auto">
          <a:xfrm rot="5400000">
            <a:off x="4983227" y="3932172"/>
            <a:ext cx="2492246" cy="2247900"/>
          </a:xfrm>
          <a:prstGeom prst="rect">
            <a:avLst/>
          </a:prstGeom>
          <a:noFill/>
          <a:ln>
            <a:noFill/>
          </a:ln>
          <a:effectLst>
            <a:softEdge rad="508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5843105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400" dirty="0"/>
              <a:t>Written Nutrition Information</a:t>
            </a:r>
          </a:p>
        </p:txBody>
      </p:sp>
      <p:sp>
        <p:nvSpPr>
          <p:cNvPr id="6" name="Content Placeholder 5"/>
          <p:cNvSpPr>
            <a:spLocks noGrp="1"/>
          </p:cNvSpPr>
          <p:nvPr>
            <p:ph idx="1"/>
          </p:nvPr>
        </p:nvSpPr>
        <p:spPr>
          <a:xfrm>
            <a:off x="434009" y="1381195"/>
            <a:ext cx="7620000" cy="4800600"/>
          </a:xfrm>
        </p:spPr>
        <p:txBody>
          <a:bodyPr/>
          <a:lstStyle/>
          <a:p>
            <a:r>
              <a:rPr lang="en-US" sz="2000" dirty="0">
                <a:solidFill>
                  <a:srgbClr val="EF9011"/>
                </a:solidFill>
              </a:rPr>
              <a:t>Must be available </a:t>
            </a:r>
            <a:r>
              <a:rPr lang="en-US" sz="2000" dirty="0"/>
              <a:t>in written form </a:t>
            </a:r>
            <a:r>
              <a:rPr lang="en-US" sz="2000" dirty="0">
                <a:solidFill>
                  <a:srgbClr val="EF9011"/>
                </a:solidFill>
              </a:rPr>
              <a:t>and provided or readily available </a:t>
            </a:r>
            <a:r>
              <a:rPr lang="en-US" sz="2000" dirty="0"/>
              <a:t>to the customer upon request </a:t>
            </a:r>
            <a:endParaRPr lang="en-US" sz="2000" dirty="0" smtClean="0"/>
          </a:p>
          <a:p>
            <a:r>
              <a:rPr lang="en-US" sz="2000" dirty="0"/>
              <a:t>The information must be presented in a clear and conspicuous manner likely to be read and understood by the ordinary individual under customary conditions of purchase and use</a:t>
            </a:r>
          </a:p>
          <a:p>
            <a:endParaRPr lang="en-US" sz="2400" dirty="0"/>
          </a:p>
          <a:p>
            <a:endParaRPr lang="en-US" dirty="0"/>
          </a:p>
        </p:txBody>
      </p:sp>
      <p:pic>
        <p:nvPicPr>
          <p:cNvPr id="8" name="Picture 7"/>
          <p:cNvPicPr/>
          <p:nvPr/>
        </p:nvPicPr>
        <p:blipFill rotWithShape="1">
          <a:blip r:embed="rId3"/>
          <a:srcRect l="5774" t="10836" r="20331" b="33884"/>
          <a:stretch/>
        </p:blipFill>
        <p:spPr bwMode="auto">
          <a:xfrm>
            <a:off x="470452" y="3346519"/>
            <a:ext cx="7772400" cy="3200400"/>
          </a:xfrm>
          <a:prstGeom prst="rect">
            <a:avLst/>
          </a:prstGeom>
          <a:ln w="1905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639254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7620000" cy="1143000"/>
          </a:xfrm>
        </p:spPr>
        <p:txBody>
          <a:bodyPr/>
          <a:lstStyle/>
          <a:p>
            <a:r>
              <a:rPr lang="en-US" sz="4400" dirty="0" smtClean="0"/>
              <a:t>Determining Nutritional Content </a:t>
            </a:r>
            <a:endParaRPr lang="en-US" sz="4400" dirty="0"/>
          </a:p>
        </p:txBody>
      </p:sp>
      <p:sp>
        <p:nvSpPr>
          <p:cNvPr id="3" name="Content Placeholder 2"/>
          <p:cNvSpPr>
            <a:spLocks noGrp="1"/>
          </p:cNvSpPr>
          <p:nvPr>
            <p:ph idx="1"/>
          </p:nvPr>
        </p:nvSpPr>
        <p:spPr>
          <a:xfrm>
            <a:off x="311085" y="1295400"/>
            <a:ext cx="7620000" cy="5301596"/>
          </a:xfrm>
        </p:spPr>
        <p:txBody>
          <a:bodyPr>
            <a:normAutofit/>
          </a:bodyPr>
          <a:lstStyle/>
          <a:p>
            <a:r>
              <a:rPr lang="en-US" sz="2000" b="1" dirty="0" smtClean="0"/>
              <a:t>Covered establishments must have reasonable basis for its nutrient content declarations </a:t>
            </a:r>
            <a:endParaRPr lang="en-US" sz="2000" b="1" dirty="0"/>
          </a:p>
          <a:p>
            <a:pPr marL="171450" indent="-171450"/>
            <a:endParaRPr lang="en-US" sz="300" dirty="0"/>
          </a:p>
          <a:p>
            <a:r>
              <a:rPr lang="en-US" sz="2000" b="1" dirty="0"/>
              <a:t>Nutrient values </a:t>
            </a:r>
            <a:r>
              <a:rPr lang="en-US" sz="2000" b="1" dirty="0" smtClean="0"/>
              <a:t>can </a:t>
            </a:r>
            <a:r>
              <a:rPr lang="en-US" sz="2000" b="1" dirty="0"/>
              <a:t>be determined by</a:t>
            </a:r>
            <a:r>
              <a:rPr lang="en-US" sz="2000" b="1" dirty="0" smtClean="0"/>
              <a:t>:</a:t>
            </a:r>
          </a:p>
          <a:p>
            <a:pPr lvl="1"/>
            <a:r>
              <a:rPr lang="en-US" sz="1800" dirty="0"/>
              <a:t>Cookbooks</a:t>
            </a:r>
          </a:p>
          <a:p>
            <a:pPr lvl="1"/>
            <a:r>
              <a:rPr lang="en-US" sz="1800" dirty="0"/>
              <a:t>Laboratory </a:t>
            </a:r>
            <a:r>
              <a:rPr lang="en-US" sz="1800" dirty="0" smtClean="0"/>
              <a:t>analysis</a:t>
            </a:r>
            <a:endParaRPr lang="en-US" sz="1800" dirty="0"/>
          </a:p>
          <a:p>
            <a:pPr lvl="1"/>
            <a:r>
              <a:rPr lang="en-US" sz="1800" dirty="0"/>
              <a:t>Nutrient databases</a:t>
            </a:r>
          </a:p>
          <a:p>
            <a:pPr lvl="1"/>
            <a:r>
              <a:rPr lang="en-US" sz="1800" dirty="0"/>
              <a:t>Nutritional Facts </a:t>
            </a:r>
            <a:r>
              <a:rPr lang="en-US" sz="1800" dirty="0" smtClean="0"/>
              <a:t>labels </a:t>
            </a:r>
            <a:endParaRPr lang="en-US" sz="1800" dirty="0"/>
          </a:p>
          <a:p>
            <a:pPr lvl="1"/>
            <a:r>
              <a:rPr lang="en-US" sz="1800" dirty="0"/>
              <a:t>Other reasonable </a:t>
            </a:r>
            <a:r>
              <a:rPr lang="en-US" sz="1800" dirty="0" smtClean="0"/>
              <a:t>means</a:t>
            </a:r>
          </a:p>
          <a:p>
            <a:pPr lvl="1"/>
            <a:endParaRPr lang="en-US" sz="900" dirty="0" smtClean="0"/>
          </a:p>
          <a:p>
            <a:r>
              <a:rPr lang="en-US" sz="2000" b="1" dirty="0" smtClean="0">
                <a:solidFill>
                  <a:schemeClr val="accent2">
                    <a:lumMod val="75000"/>
                  </a:schemeClr>
                </a:solidFill>
              </a:rPr>
              <a:t>Upon FDA request, covered establishments must provide information substantiating their nutrient values. Two signed/dated statements are needed to:</a:t>
            </a:r>
          </a:p>
          <a:p>
            <a:pPr lvl="1"/>
            <a:r>
              <a:rPr lang="en-US" sz="1800" dirty="0" smtClean="0">
                <a:solidFill>
                  <a:schemeClr val="accent2">
                    <a:lumMod val="75000"/>
                  </a:schemeClr>
                </a:solidFill>
              </a:rPr>
              <a:t>Certify that nutrient analysis is accurate and complete, and </a:t>
            </a:r>
          </a:p>
          <a:p>
            <a:pPr lvl="1"/>
            <a:r>
              <a:rPr lang="en-US" sz="1800" dirty="0" smtClean="0">
                <a:solidFill>
                  <a:schemeClr val="accent2">
                    <a:lumMod val="75000"/>
                  </a:schemeClr>
                </a:solidFill>
              </a:rPr>
              <a:t>Certify that the facility has taken reasonable steps to ensure the method of preparation and amount of the standard menu items adhere to the factors on which its nutrient values were determined </a:t>
            </a:r>
            <a:endParaRPr lang="en-US" sz="1800" dirty="0">
              <a:solidFill>
                <a:schemeClr val="accent2">
                  <a:lumMod val="75000"/>
                </a:schemeClr>
              </a:solidFill>
            </a:endParaRPr>
          </a:p>
        </p:txBody>
      </p:sp>
      <p:pic>
        <p:nvPicPr>
          <p:cNvPr id="4" name="Picture 4" descr="http://www.fda.gov/ucm/groups/fdagov-public/documents/image/ucm386494.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1905000"/>
            <a:ext cx="1371600" cy="2095682"/>
          </a:xfrm>
          <a:prstGeom prst="rect">
            <a:avLst/>
          </a:prstGeom>
          <a:noFill/>
          <a:effectLst>
            <a:outerShdw blurRad="50800" dist="38100" algn="l" rotWithShape="0">
              <a:prstClr val="black">
                <a:alpha val="40000"/>
              </a:prstClr>
            </a:outerShdw>
            <a:softEdge rad="63500"/>
          </a:effectLst>
          <a:extLst>
            <a:ext uri="{909E8E84-426E-40DD-AFC4-6F175D3DCCD1}">
              <a14:hiddenFill xmlns:a14="http://schemas.microsoft.com/office/drawing/2010/main">
                <a:solidFill>
                  <a:srgbClr val="FFFFFF"/>
                </a:solidFill>
              </a14:hiddenFill>
            </a:ext>
          </a:extLst>
        </p:spPr>
      </p:pic>
      <p:pic>
        <p:nvPicPr>
          <p:cNvPr id="5" name="Picture 8" descr="http://www.goodhousekeeping.com/cm/goodhousekeeping/images/1N/ghk-step-by-step-cookbook-hVbFXr-mdn.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0205" y="2057400"/>
            <a:ext cx="1425723" cy="2115258"/>
          </a:xfrm>
          <a:prstGeom prst="rect">
            <a:avLst/>
          </a:prstGeom>
          <a:noFill/>
          <a:effectLst>
            <a:outerShdw blurRad="50800" dist="38100" dir="2700000" algn="tl" rotWithShape="0">
              <a:prstClr val="black">
                <a:alpha val="40000"/>
              </a:prstClr>
            </a:outerShdw>
            <a:softEdge rad="63500"/>
          </a:effectLst>
          <a:extLst>
            <a:ext uri="{909E8E84-426E-40DD-AFC4-6F175D3DCCD1}">
              <a14:hiddenFill xmlns:a14="http://schemas.microsoft.com/office/drawing/2010/main">
                <a:solidFill>
                  <a:srgbClr val="FFFFFF"/>
                </a:solidFill>
              </a14:hiddenFill>
            </a:ext>
          </a:extLst>
        </p:spPr>
      </p:pic>
      <p:pic>
        <p:nvPicPr>
          <p:cNvPr id="6" name="Picture 5" descr="C:\Users\drobenyuke\Desktop\ucm501515.png"/>
          <p:cNvPicPr/>
          <p:nvPr/>
        </p:nvPicPr>
        <p:blipFill rotWithShape="1">
          <a:blip r:embed="rId7" cstate="print">
            <a:extLst>
              <a:ext uri="{28A0092B-C50C-407E-A947-70E740481C1C}">
                <a14:useLocalDpi xmlns:a14="http://schemas.microsoft.com/office/drawing/2010/main" val="0"/>
              </a:ext>
            </a:extLst>
          </a:blip>
          <a:srcRect l="50145" t="1" r="462" b="351"/>
          <a:stretch/>
        </p:blipFill>
        <p:spPr bwMode="auto">
          <a:xfrm>
            <a:off x="6722165" y="1724525"/>
            <a:ext cx="1450239" cy="2276157"/>
          </a:xfrm>
          <a:prstGeom prst="rect">
            <a:avLst/>
          </a:prstGeom>
          <a:noFill/>
          <a:ln>
            <a:noFill/>
          </a:ln>
          <a:effectLst>
            <a:softEdge rad="38100"/>
          </a:effectLst>
          <a:scene3d>
            <a:camera prst="orthographicFront"/>
            <a:lightRig rig="threePt" dir="t"/>
          </a:scene3d>
          <a:sp3d>
            <a:bevelT/>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6233603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7620000" cy="1143000"/>
          </a:xfrm>
        </p:spPr>
        <p:txBody>
          <a:bodyPr/>
          <a:lstStyle/>
          <a:p>
            <a:r>
              <a:rPr lang="en-US" sz="4000" dirty="0" smtClean="0"/>
              <a:t>Resources</a:t>
            </a:r>
            <a:r>
              <a:rPr lang="en-US" sz="4400" dirty="0" smtClean="0"/>
              <a:t> </a:t>
            </a:r>
            <a:endParaRPr lang="en-US" sz="4400" dirty="0"/>
          </a:p>
        </p:txBody>
      </p:sp>
      <p:sp>
        <p:nvSpPr>
          <p:cNvPr id="3" name="Content Placeholder 2"/>
          <p:cNvSpPr>
            <a:spLocks noGrp="1"/>
          </p:cNvSpPr>
          <p:nvPr>
            <p:ph idx="1"/>
          </p:nvPr>
        </p:nvSpPr>
        <p:spPr>
          <a:xfrm>
            <a:off x="304800" y="1447800"/>
            <a:ext cx="7620000" cy="4800600"/>
          </a:xfrm>
        </p:spPr>
        <p:txBody>
          <a:bodyPr>
            <a:normAutofit lnSpcReduction="10000"/>
          </a:bodyPr>
          <a:lstStyle/>
          <a:p>
            <a:pPr>
              <a:spcBef>
                <a:spcPts val="1200"/>
              </a:spcBef>
            </a:pPr>
            <a:r>
              <a:rPr lang="en-US" dirty="0" smtClean="0"/>
              <a:t>The final rule is available online </a:t>
            </a:r>
            <a:r>
              <a:rPr lang="en-US" dirty="0"/>
              <a:t>at FDA.gov at: </a:t>
            </a:r>
            <a:r>
              <a:rPr lang="en-US" dirty="0">
                <a:hlinkClick r:id="rId3"/>
              </a:rPr>
              <a:t>https://</a:t>
            </a:r>
            <a:r>
              <a:rPr lang="en-US" dirty="0" smtClean="0">
                <a:hlinkClick r:id="rId3"/>
              </a:rPr>
              <a:t>www.gpo.gov/fdsys/pkg/FR-2014-12-01/pdf/2014-27833.pdf</a:t>
            </a:r>
            <a:r>
              <a:rPr lang="en-US" dirty="0" smtClean="0"/>
              <a:t> </a:t>
            </a:r>
          </a:p>
          <a:p>
            <a:pPr>
              <a:spcBef>
                <a:spcPts val="1200"/>
              </a:spcBef>
            </a:pPr>
            <a:r>
              <a:rPr lang="en-US" dirty="0" smtClean="0"/>
              <a:t>Issued May 2018  - Guidance </a:t>
            </a:r>
            <a:r>
              <a:rPr lang="en-US" dirty="0"/>
              <a:t>for Industry: </a:t>
            </a:r>
            <a:r>
              <a:rPr lang="en-US" dirty="0">
                <a:hlinkClick r:id="rId4"/>
              </a:rPr>
              <a:t>https://</a:t>
            </a:r>
            <a:r>
              <a:rPr lang="en-US" dirty="0" smtClean="0">
                <a:hlinkClick r:id="rId4"/>
              </a:rPr>
              <a:t>www.fda.gov/downloads/Food/GuidanceRegulation/GuidanceDocumentsRegulatoryInformation/UCM583492.pdf</a:t>
            </a:r>
            <a:r>
              <a:rPr lang="en-US" dirty="0" smtClean="0"/>
              <a:t> </a:t>
            </a:r>
            <a:endParaRPr lang="en-US" dirty="0"/>
          </a:p>
          <a:p>
            <a:pPr>
              <a:spcBef>
                <a:spcPts val="1200"/>
              </a:spcBef>
            </a:pPr>
            <a:r>
              <a:rPr lang="en-US" dirty="0" smtClean="0"/>
              <a:t>Issued April 2016 - Guidance </a:t>
            </a:r>
            <a:r>
              <a:rPr lang="en-US" dirty="0"/>
              <a:t>for </a:t>
            </a:r>
            <a:r>
              <a:rPr lang="en-US" dirty="0" smtClean="0"/>
              <a:t>Industry: </a:t>
            </a:r>
            <a:r>
              <a:rPr lang="en-US" dirty="0">
                <a:hlinkClick r:id="rId5"/>
              </a:rPr>
              <a:t>http://</a:t>
            </a:r>
            <a:r>
              <a:rPr lang="en-US" dirty="0" smtClean="0">
                <a:hlinkClick r:id="rId5"/>
              </a:rPr>
              <a:t>www.fda.gov/downloads/Food/GuidanceRegulation/GuidanceDocumentsRegulatoryInformation/UCM461963.pdf</a:t>
            </a:r>
            <a:r>
              <a:rPr lang="en-US" dirty="0" smtClean="0"/>
              <a:t> </a:t>
            </a:r>
          </a:p>
          <a:p>
            <a:pPr>
              <a:spcBef>
                <a:spcPts val="1200"/>
              </a:spcBef>
            </a:pPr>
            <a:r>
              <a:rPr lang="en-US" dirty="0" smtClean="0"/>
              <a:t>Issued March 2015 - Compliance </a:t>
            </a:r>
            <a:r>
              <a:rPr lang="en-US" dirty="0"/>
              <a:t>Guide: </a:t>
            </a:r>
            <a:r>
              <a:rPr lang="en-US" dirty="0">
                <a:hlinkClick r:id="rId6"/>
              </a:rPr>
              <a:t>http://</a:t>
            </a:r>
            <a:r>
              <a:rPr lang="en-US" dirty="0" smtClean="0">
                <a:hlinkClick r:id="rId6"/>
              </a:rPr>
              <a:t>www.fda.gov/downloads/Food/GuidanceRegulation/GuidanceDocumentsRegulatoryInformation/UCM437566.pdf</a:t>
            </a:r>
            <a:r>
              <a:rPr lang="en-US" dirty="0" smtClean="0"/>
              <a:t> </a:t>
            </a:r>
            <a:endParaRPr lang="en-US" dirty="0"/>
          </a:p>
          <a:p>
            <a:pPr>
              <a:spcBef>
                <a:spcPts val="1200"/>
              </a:spcBef>
            </a:pPr>
            <a:r>
              <a:rPr lang="en-US" dirty="0" smtClean="0"/>
              <a:t>Sacramento EMD (916) 875-8440 </a:t>
            </a:r>
            <a:endParaRPr lang="en-US" dirty="0"/>
          </a:p>
          <a:p>
            <a:endParaRPr lang="en-US" dirty="0"/>
          </a:p>
        </p:txBody>
      </p:sp>
      <p:pic>
        <p:nvPicPr>
          <p:cNvPr id="4" name="Picture 3"/>
          <p:cNvPicPr/>
          <p:nvPr/>
        </p:nvPicPr>
        <p:blipFill rotWithShape="1">
          <a:blip r:embed="rId7"/>
          <a:srcRect l="35773" t="38907" r="30621" b="42792"/>
          <a:stretch/>
        </p:blipFill>
        <p:spPr bwMode="auto">
          <a:xfrm>
            <a:off x="5914855" y="609600"/>
            <a:ext cx="1995805" cy="6108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88173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Questions? </a:t>
            </a:r>
            <a:endParaRPr lang="en-US" dirty="0"/>
          </a:p>
        </p:txBody>
      </p:sp>
      <p:pic>
        <p:nvPicPr>
          <p:cNvPr id="6" name="Picture 2" descr="C:\Documents and Settings\DrobenyukE\Local Settings\Temporary Internet Files\Content.IE5\ZJ51FQ3V\MMj02347520000[1].gif"/>
          <p:cNvPicPr>
            <a:picLocks noGrp="1" noChangeAspect="1" noChangeArrowheads="1" noCrop="1"/>
          </p:cNvPicPr>
          <p:nvPr>
            <p:ph idx="1"/>
          </p:nvPr>
        </p:nvPicPr>
        <p:blipFill>
          <a:blip r:embed="rId3" cstate="print"/>
          <a:srcRect/>
          <a:stretch>
            <a:fillRect/>
          </a:stretch>
        </p:blipFill>
        <p:spPr>
          <a:xfrm>
            <a:off x="2964656" y="1828800"/>
            <a:ext cx="2605088" cy="2911475"/>
          </a:xfr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19545112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Menu Labeling? </a:t>
            </a:r>
            <a:endParaRPr lang="en-US" dirty="0"/>
          </a:p>
        </p:txBody>
      </p:sp>
      <p:sp>
        <p:nvSpPr>
          <p:cNvPr id="3" name="Content Placeholder 2"/>
          <p:cNvSpPr>
            <a:spLocks noGrp="1"/>
          </p:cNvSpPr>
          <p:nvPr>
            <p:ph idx="1"/>
          </p:nvPr>
        </p:nvSpPr>
        <p:spPr>
          <a:xfrm>
            <a:off x="4038600" y="1600201"/>
            <a:ext cx="4267200" cy="4800600"/>
          </a:xfrm>
        </p:spPr>
        <p:txBody>
          <a:bodyPr>
            <a:normAutofit lnSpcReduction="10000"/>
          </a:bodyPr>
          <a:lstStyle/>
          <a:p>
            <a:pPr>
              <a:lnSpc>
                <a:spcPct val="120000"/>
              </a:lnSpc>
              <a:spcBef>
                <a:spcPts val="0"/>
              </a:spcBef>
              <a:spcAft>
                <a:spcPts val="1200"/>
              </a:spcAft>
            </a:pPr>
            <a:r>
              <a:rPr lang="en-US" dirty="0"/>
              <a:t>2/3 of adult population is overweight or obese</a:t>
            </a:r>
          </a:p>
          <a:p>
            <a:pPr>
              <a:lnSpc>
                <a:spcPct val="120000"/>
              </a:lnSpc>
              <a:spcBef>
                <a:spcPts val="0"/>
              </a:spcBef>
              <a:spcAft>
                <a:spcPts val="1200"/>
              </a:spcAft>
            </a:pPr>
            <a:r>
              <a:rPr lang="en-US" dirty="0"/>
              <a:t>1/3 of calories consumed outside the home</a:t>
            </a:r>
          </a:p>
          <a:p>
            <a:pPr>
              <a:lnSpc>
                <a:spcPct val="120000"/>
              </a:lnSpc>
              <a:spcBef>
                <a:spcPts val="0"/>
              </a:spcBef>
              <a:spcAft>
                <a:spcPts val="1200"/>
              </a:spcAft>
            </a:pPr>
            <a:r>
              <a:rPr lang="en-US" dirty="0"/>
              <a:t>Information on calories generally not available at point of purchase in restaurants and similar retail food establishments </a:t>
            </a:r>
          </a:p>
          <a:p>
            <a:pPr>
              <a:lnSpc>
                <a:spcPct val="120000"/>
              </a:lnSpc>
              <a:spcBef>
                <a:spcPts val="0"/>
              </a:spcBef>
              <a:spcAft>
                <a:spcPts val="1200"/>
              </a:spcAft>
            </a:pPr>
            <a:r>
              <a:rPr lang="en-US" dirty="0"/>
              <a:t>One tool to help people maintain </a:t>
            </a:r>
            <a:r>
              <a:rPr lang="en-US" dirty="0" smtClean="0"/>
              <a:t>healthy </a:t>
            </a:r>
            <a:r>
              <a:rPr lang="en-US" dirty="0"/>
              <a:t>weight</a:t>
            </a:r>
          </a:p>
          <a:p>
            <a:endParaRPr lang="en-US" dirty="0"/>
          </a:p>
        </p:txBody>
      </p:sp>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540158"/>
            <a:ext cx="3733800" cy="4920686"/>
          </a:xfrm>
          <a:prstGeom prst="rect">
            <a:avLst/>
          </a:prstGeom>
          <a:noFill/>
          <a:ln>
            <a:noFill/>
          </a:ln>
        </p:spPr>
      </p:pic>
    </p:spTree>
    <p:extLst>
      <p:ext uri="{BB962C8B-B14F-4D97-AF65-F5344CB8AC3E}">
        <p14:creationId xmlns:p14="http://schemas.microsoft.com/office/powerpoint/2010/main" val="42480989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7620000" cy="5257800"/>
          </a:xfrm>
        </p:spPr>
        <p:txBody>
          <a:bodyPr>
            <a:normAutofit fontScale="92500"/>
          </a:bodyPr>
          <a:lstStyle/>
          <a:p>
            <a:r>
              <a:rPr lang="en-US" sz="2800" dirty="0" smtClean="0"/>
              <a:t>California SB 1420 - July 1, 2009</a:t>
            </a:r>
          </a:p>
          <a:p>
            <a:endParaRPr lang="en-US" sz="500" dirty="0" smtClean="0"/>
          </a:p>
          <a:p>
            <a:r>
              <a:rPr lang="en-US" sz="2800" dirty="0" smtClean="0"/>
              <a:t>Affordable Care Act (ACA) enacted – March 23, 2010</a:t>
            </a:r>
            <a:endParaRPr lang="en-US" sz="800" dirty="0"/>
          </a:p>
          <a:p>
            <a:pPr lvl="1"/>
            <a:r>
              <a:rPr lang="en-US" sz="2000" dirty="0" smtClean="0"/>
              <a:t>Section 4205, Amends FD&amp;C Act 403(q)5(H)</a:t>
            </a:r>
          </a:p>
          <a:p>
            <a:pPr lvl="1"/>
            <a:endParaRPr lang="en-US" sz="500" dirty="0" smtClean="0"/>
          </a:p>
          <a:p>
            <a:r>
              <a:rPr lang="en-US" sz="2800" dirty="0" smtClean="0"/>
              <a:t>FDA issued proposed rule in </a:t>
            </a:r>
            <a:r>
              <a:rPr lang="en-US" sz="2800" dirty="0"/>
              <a:t>2011 </a:t>
            </a:r>
            <a:r>
              <a:rPr lang="en-US" sz="1900" dirty="0"/>
              <a:t>(received ~ 900 comments) </a:t>
            </a:r>
            <a:endParaRPr lang="en-US" sz="1900" dirty="0" smtClean="0"/>
          </a:p>
          <a:p>
            <a:endParaRPr lang="en-US" sz="500" dirty="0" smtClean="0"/>
          </a:p>
          <a:p>
            <a:r>
              <a:rPr lang="en-US" sz="2800" dirty="0" smtClean="0"/>
              <a:t>California SB 20 – 2011</a:t>
            </a:r>
          </a:p>
          <a:p>
            <a:endParaRPr lang="en-US" sz="500" dirty="0" smtClean="0"/>
          </a:p>
          <a:p>
            <a:r>
              <a:rPr lang="en-US" sz="2800" dirty="0" smtClean="0"/>
              <a:t>Issues final rule on December 1, 2014 </a:t>
            </a:r>
          </a:p>
          <a:p>
            <a:pPr lvl="1"/>
            <a:r>
              <a:rPr lang="en-US" sz="2400" dirty="0" smtClean="0"/>
              <a:t>Menu labeling compliance date – December 1, 2015</a:t>
            </a:r>
          </a:p>
          <a:p>
            <a:pPr lvl="1"/>
            <a:endParaRPr lang="en-US" sz="200" dirty="0" smtClean="0"/>
          </a:p>
          <a:p>
            <a:pPr lvl="1"/>
            <a:r>
              <a:rPr lang="en-US" sz="2400" dirty="0" smtClean="0"/>
              <a:t>Implementation has been delayed </a:t>
            </a:r>
            <a:r>
              <a:rPr lang="en-US" sz="2400" dirty="0"/>
              <a:t>three </a:t>
            </a:r>
            <a:r>
              <a:rPr lang="en-US" sz="2400" dirty="0" smtClean="0"/>
              <a:t>times</a:t>
            </a:r>
            <a:endParaRPr lang="en-US" sz="2400" dirty="0"/>
          </a:p>
          <a:p>
            <a:pPr lvl="1"/>
            <a:endParaRPr lang="en-US" sz="500" dirty="0" smtClean="0"/>
          </a:p>
          <a:p>
            <a:r>
              <a:rPr lang="en-US" sz="2800" dirty="0" smtClean="0"/>
              <a:t>FDA Compliance Date: </a:t>
            </a:r>
            <a:r>
              <a:rPr lang="en-US" sz="2800" b="1" dirty="0" smtClean="0">
                <a:solidFill>
                  <a:srgbClr val="EF9011"/>
                </a:solidFill>
              </a:rPr>
              <a:t>May 7, 2018</a:t>
            </a:r>
          </a:p>
          <a:p>
            <a:endParaRPr lang="en-US" sz="1100" b="1" dirty="0" smtClean="0">
              <a:solidFill>
                <a:srgbClr val="EF9011"/>
              </a:solidFill>
            </a:endParaRPr>
          </a:p>
          <a:p>
            <a:pPr marL="114300" indent="0" algn="ctr">
              <a:buNone/>
            </a:pPr>
            <a:r>
              <a:rPr lang="en-US" sz="1500" i="1" dirty="0" smtClean="0">
                <a:solidFill>
                  <a:srgbClr val="61778F"/>
                </a:solidFill>
              </a:rPr>
              <a:t>Federal </a:t>
            </a:r>
            <a:r>
              <a:rPr lang="en-US" sz="1500" i="1" dirty="0">
                <a:solidFill>
                  <a:srgbClr val="61778F"/>
                </a:solidFill>
              </a:rPr>
              <a:t>law allows FDA to impose monetary penalties and/or jail time for violations of the Food, Drug and Cosmetic Act (FDCA</a:t>
            </a:r>
            <a:r>
              <a:rPr lang="en-US" sz="1500" i="1" dirty="0" smtClean="0">
                <a:solidFill>
                  <a:srgbClr val="61778F"/>
                </a:solidFill>
              </a:rPr>
              <a:t>).</a:t>
            </a:r>
            <a:r>
              <a:rPr lang="en-US" sz="1500" i="1" dirty="0">
                <a:solidFill>
                  <a:srgbClr val="61778F"/>
                </a:solidFill>
              </a:rPr>
              <a:t> </a:t>
            </a:r>
            <a:endParaRPr lang="en-US" sz="1500" b="1" dirty="0" smtClean="0">
              <a:solidFill>
                <a:srgbClr val="61778F"/>
              </a:solidFill>
            </a:endParaRPr>
          </a:p>
        </p:txBody>
      </p:sp>
      <p:sp>
        <p:nvSpPr>
          <p:cNvPr id="9" name="Title 1"/>
          <p:cNvSpPr txBox="1">
            <a:spLocks/>
          </p:cNvSpPr>
          <p:nvPr/>
        </p:nvSpPr>
        <p:spPr>
          <a:xfrm>
            <a:off x="244267" y="228600"/>
            <a:ext cx="7620000" cy="8382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4000" dirty="0" smtClean="0"/>
              <a:t>Background</a:t>
            </a:r>
            <a:r>
              <a:rPr lang="en-US" sz="4400" dirty="0" smtClean="0"/>
              <a:t> </a:t>
            </a:r>
            <a:endParaRPr lang="en-US" sz="4400" dirty="0"/>
          </a:p>
        </p:txBody>
      </p:sp>
    </p:spTree>
    <p:extLst>
      <p:ext uri="{BB962C8B-B14F-4D97-AF65-F5344CB8AC3E}">
        <p14:creationId xmlns:p14="http://schemas.microsoft.com/office/powerpoint/2010/main" val="19165140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0"/>
            <a:ext cx="8153400" cy="4876800"/>
          </a:xfrm>
        </p:spPr>
        <p:txBody>
          <a:bodyPr>
            <a:normAutofit fontScale="92500" lnSpcReduction="10000"/>
          </a:bodyPr>
          <a:lstStyle/>
          <a:p>
            <a:pPr marL="0" indent="0">
              <a:buNone/>
            </a:pPr>
            <a:r>
              <a:rPr lang="en-US" sz="2600" b="1" dirty="0" smtClean="0"/>
              <a:t>Restaurants or similar retail food establishments</a:t>
            </a:r>
            <a:r>
              <a:rPr lang="en-US" sz="2600" dirty="0" smtClean="0"/>
              <a:t>  </a:t>
            </a:r>
            <a:r>
              <a:rPr lang="en-US" sz="2600" b="1" dirty="0" smtClean="0"/>
              <a:t>(SRFE) </a:t>
            </a:r>
            <a:r>
              <a:rPr lang="en-US" sz="2600" dirty="0" smtClean="0"/>
              <a:t>that offer for sale </a:t>
            </a:r>
            <a:r>
              <a:rPr lang="en-US" sz="2600" b="1" dirty="0" smtClean="0">
                <a:solidFill>
                  <a:srgbClr val="EF9011"/>
                </a:solidFill>
              </a:rPr>
              <a:t>“restaurant type food”</a:t>
            </a:r>
          </a:p>
          <a:p>
            <a:pPr marL="0" indent="0">
              <a:buNone/>
            </a:pPr>
            <a:endParaRPr lang="en-US" sz="900" dirty="0" smtClean="0"/>
          </a:p>
          <a:p>
            <a:pPr marL="0" indent="0">
              <a:buNone/>
            </a:pPr>
            <a:endParaRPr lang="en-US" sz="1000" dirty="0" smtClean="0"/>
          </a:p>
          <a:p>
            <a:pPr marL="0" indent="0">
              <a:buNone/>
            </a:pPr>
            <a:endParaRPr lang="en-US" sz="1000" dirty="0" smtClean="0"/>
          </a:p>
          <a:p>
            <a:pPr marL="0" indent="0">
              <a:buNone/>
            </a:pPr>
            <a:endParaRPr lang="en-US" sz="1000" dirty="0" smtClean="0"/>
          </a:p>
          <a:p>
            <a:pPr marL="0" indent="0">
              <a:buNone/>
            </a:pPr>
            <a:endParaRPr lang="en-US" sz="1000" dirty="0" smtClean="0"/>
          </a:p>
          <a:p>
            <a:pPr marL="0" indent="0">
              <a:buNone/>
            </a:pPr>
            <a:endParaRPr lang="en-US" sz="1000" dirty="0" smtClean="0"/>
          </a:p>
          <a:p>
            <a:pPr marL="0" indent="0">
              <a:buNone/>
            </a:pPr>
            <a:endParaRPr lang="en-US" sz="1000" dirty="0" smtClean="0"/>
          </a:p>
          <a:p>
            <a:pPr marL="0" indent="0">
              <a:buNone/>
            </a:pPr>
            <a:endParaRPr lang="en-US" sz="1000" dirty="0" smtClean="0"/>
          </a:p>
          <a:p>
            <a:pPr marL="0" indent="0">
              <a:buNone/>
            </a:pPr>
            <a:endParaRPr lang="en-US" sz="1000" dirty="0" smtClean="0"/>
          </a:p>
          <a:p>
            <a:pPr marL="0" indent="0">
              <a:buNone/>
            </a:pPr>
            <a:endParaRPr lang="en-US" sz="1000" dirty="0" smtClean="0"/>
          </a:p>
          <a:p>
            <a:pPr marL="0" indent="0">
              <a:buNone/>
            </a:pPr>
            <a:endParaRPr lang="en-US" sz="1000" dirty="0" smtClean="0"/>
          </a:p>
          <a:p>
            <a:pPr marL="0" indent="0">
              <a:buNone/>
            </a:pPr>
            <a:endParaRPr lang="en-US" sz="1000" dirty="0" smtClean="0"/>
          </a:p>
          <a:p>
            <a:pPr marL="0" indent="0">
              <a:buNone/>
            </a:pPr>
            <a:endParaRPr lang="en-US" sz="200" dirty="0" smtClean="0"/>
          </a:p>
          <a:p>
            <a:pPr marL="0" indent="0">
              <a:buNone/>
            </a:pPr>
            <a:endParaRPr lang="en-US" sz="800" dirty="0" smtClean="0"/>
          </a:p>
          <a:p>
            <a:pPr marL="0" indent="0">
              <a:buNone/>
            </a:pPr>
            <a:r>
              <a:rPr lang="en-US" b="1" dirty="0" smtClean="0"/>
              <a:t>Exempt: </a:t>
            </a:r>
            <a:r>
              <a:rPr lang="en-US" dirty="0" smtClean="0"/>
              <a:t>Schools, food trucks, sidewalk carts, trains, airplanes, hotels with complimentary breakfast, and in-patient only food service facilities located in hospitals</a:t>
            </a:r>
          </a:p>
          <a:p>
            <a:pPr marL="0" indent="0">
              <a:buNone/>
            </a:pPr>
            <a:endParaRPr lang="en-US" sz="1000" dirty="0" smtClean="0"/>
          </a:p>
          <a:p>
            <a:pPr marL="0" indent="0">
              <a:buNone/>
            </a:pPr>
            <a:r>
              <a:rPr lang="en-US" b="1" dirty="0" smtClean="0"/>
              <a:t>Includes: </a:t>
            </a:r>
            <a:r>
              <a:rPr lang="en-US" dirty="0" smtClean="0"/>
              <a:t>Restaurants, grocery and convenience stores, cafeterias, superstores, and entertainment venues (e.g. movie theaters, amusement parks)</a:t>
            </a:r>
            <a:endParaRPr lang="en-US" dirty="0"/>
          </a:p>
        </p:txBody>
      </p:sp>
      <p:sp>
        <p:nvSpPr>
          <p:cNvPr id="4" name="TextBox 3"/>
          <p:cNvSpPr txBox="1"/>
          <p:nvPr/>
        </p:nvSpPr>
        <p:spPr>
          <a:xfrm>
            <a:off x="457200" y="2590800"/>
            <a:ext cx="7543800" cy="1323439"/>
          </a:xfrm>
          <a:prstGeom prst="rect">
            <a:avLst/>
          </a:prstGeom>
          <a:solidFill>
            <a:schemeClr val="bg1"/>
          </a:solidFill>
          <a:ln w="19050">
            <a:solidFill>
              <a:schemeClr val="bg1">
                <a:lumMod val="65000"/>
              </a:schemeClr>
            </a:solidFill>
          </a:ln>
          <a:effectLst>
            <a:outerShdw blurRad="50800" dist="38100" dir="13500000" algn="br" rotWithShape="0">
              <a:prstClr val="black">
                <a:alpha val="40000"/>
              </a:prstClr>
            </a:outerShdw>
          </a:effectLst>
        </p:spPr>
        <p:txBody>
          <a:bodyPr wrap="square" rtlCol="0">
            <a:spAutoFit/>
          </a:bodyPr>
          <a:lstStyle/>
          <a:p>
            <a:pPr marL="225425" indent="-225425">
              <a:buFont typeface="+mj-lt"/>
              <a:buAutoNum type="arabicPeriod"/>
            </a:pPr>
            <a:r>
              <a:rPr lang="en-US" sz="2000" b="1" dirty="0" smtClean="0">
                <a:solidFill>
                  <a:srgbClr val="EF9011"/>
                </a:solidFill>
              </a:rPr>
              <a:t>Part </a:t>
            </a:r>
            <a:r>
              <a:rPr lang="en-US" sz="2000" b="1" dirty="0">
                <a:solidFill>
                  <a:srgbClr val="EF9011"/>
                </a:solidFill>
              </a:rPr>
              <a:t>of a chain with 20 or more locations (regardless of the type of </a:t>
            </a:r>
            <a:r>
              <a:rPr lang="en-US" sz="2000" b="1" dirty="0" smtClean="0">
                <a:solidFill>
                  <a:srgbClr val="EF9011"/>
                </a:solidFill>
              </a:rPr>
              <a:t>ownership)</a:t>
            </a:r>
            <a:endParaRPr lang="en-US" sz="2000" b="1" dirty="0">
              <a:solidFill>
                <a:srgbClr val="EF9011"/>
              </a:solidFill>
            </a:endParaRPr>
          </a:p>
          <a:p>
            <a:pPr marL="225425" indent="-225425">
              <a:buFont typeface="+mj-lt"/>
              <a:buAutoNum type="arabicPeriod"/>
            </a:pPr>
            <a:r>
              <a:rPr lang="en-US" sz="2000" b="1" dirty="0" smtClean="0">
                <a:solidFill>
                  <a:srgbClr val="EF9011"/>
                </a:solidFill>
              </a:rPr>
              <a:t>Doing </a:t>
            </a:r>
            <a:r>
              <a:rPr lang="en-US" sz="2000" b="1" dirty="0">
                <a:solidFill>
                  <a:srgbClr val="EF9011"/>
                </a:solidFill>
              </a:rPr>
              <a:t>business under the same name</a:t>
            </a:r>
          </a:p>
          <a:p>
            <a:pPr marL="225425" indent="-225425">
              <a:buFont typeface="+mj-lt"/>
              <a:buAutoNum type="arabicPeriod"/>
            </a:pPr>
            <a:r>
              <a:rPr lang="en-US" sz="2000" b="1" dirty="0" smtClean="0">
                <a:solidFill>
                  <a:srgbClr val="EF9011"/>
                </a:solidFill>
              </a:rPr>
              <a:t>Offering </a:t>
            </a:r>
            <a:r>
              <a:rPr lang="en-US" sz="2000" b="1" dirty="0">
                <a:solidFill>
                  <a:srgbClr val="EF9011"/>
                </a:solidFill>
              </a:rPr>
              <a:t>for sale substantially the same menu items</a:t>
            </a:r>
          </a:p>
        </p:txBody>
      </p:sp>
      <p:sp>
        <p:nvSpPr>
          <p:cNvPr id="6" name="Title 1"/>
          <p:cNvSpPr>
            <a:spLocks noGrp="1"/>
          </p:cNvSpPr>
          <p:nvPr>
            <p:ph type="title"/>
          </p:nvPr>
        </p:nvSpPr>
        <p:spPr>
          <a:xfrm>
            <a:off x="244267" y="228600"/>
            <a:ext cx="7620000" cy="1143000"/>
          </a:xfrm>
        </p:spPr>
        <p:txBody>
          <a:bodyPr/>
          <a:lstStyle/>
          <a:p>
            <a:r>
              <a:rPr lang="en-US" sz="4400" dirty="0" smtClean="0"/>
              <a:t>Covered Establishments</a:t>
            </a:r>
            <a:endParaRPr lang="en-US" sz="4400" dirty="0"/>
          </a:p>
        </p:txBody>
      </p:sp>
    </p:spTree>
    <p:extLst>
      <p:ext uri="{BB962C8B-B14F-4D97-AF65-F5344CB8AC3E}">
        <p14:creationId xmlns:p14="http://schemas.microsoft.com/office/powerpoint/2010/main" val="6977284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944562"/>
          </a:xfrm>
        </p:spPr>
        <p:txBody>
          <a:bodyPr/>
          <a:lstStyle/>
          <a:p>
            <a:r>
              <a:rPr lang="en-US" dirty="0" smtClean="0"/>
              <a:t>What Does the Law Require? </a:t>
            </a:r>
            <a:endParaRPr lang="en-US" dirty="0"/>
          </a:p>
        </p:txBody>
      </p:sp>
      <p:sp>
        <p:nvSpPr>
          <p:cNvPr id="3" name="Content Placeholder 2"/>
          <p:cNvSpPr>
            <a:spLocks noGrp="1"/>
          </p:cNvSpPr>
          <p:nvPr>
            <p:ph idx="1"/>
          </p:nvPr>
        </p:nvSpPr>
        <p:spPr>
          <a:xfrm>
            <a:off x="304800" y="1371600"/>
            <a:ext cx="7924800" cy="4983162"/>
          </a:xfrm>
        </p:spPr>
        <p:txBody>
          <a:bodyPr>
            <a:normAutofit lnSpcReduction="10000"/>
          </a:bodyPr>
          <a:lstStyle/>
          <a:p>
            <a:pPr>
              <a:spcAft>
                <a:spcPts val="600"/>
              </a:spcAft>
            </a:pPr>
            <a:r>
              <a:rPr lang="en-US" dirty="0" smtClean="0"/>
              <a:t>Disclose calorie information on menus and menu boards for standard menu items</a:t>
            </a:r>
          </a:p>
          <a:p>
            <a:pPr>
              <a:spcAft>
                <a:spcPts val="600"/>
              </a:spcAft>
            </a:pPr>
            <a:r>
              <a:rPr lang="en-US" dirty="0" smtClean="0"/>
              <a:t>Disclose calorie information on signs adjacent to foods on display and self-service foods that are standard menu items</a:t>
            </a:r>
          </a:p>
          <a:p>
            <a:pPr>
              <a:spcAft>
                <a:spcPts val="600"/>
              </a:spcAft>
            </a:pPr>
            <a:r>
              <a:rPr lang="en-US" dirty="0" smtClean="0"/>
              <a:t>Post a succinct statement concerning suggested daily caloric intake </a:t>
            </a:r>
          </a:p>
          <a:p>
            <a:pPr marL="114300" indent="0" algn="ctr">
              <a:buNone/>
            </a:pPr>
            <a:r>
              <a:rPr lang="en-US" sz="2000" b="1" dirty="0" smtClean="0">
                <a:solidFill>
                  <a:srgbClr val="61778F"/>
                </a:solidFill>
              </a:rPr>
              <a:t>“</a:t>
            </a:r>
            <a:r>
              <a:rPr lang="en-US" sz="2000" b="1" dirty="0">
                <a:solidFill>
                  <a:srgbClr val="61778F"/>
                </a:solidFill>
              </a:rPr>
              <a:t>2,000 calories a day is used for general nutritional advice, but </a:t>
            </a:r>
            <a:endParaRPr lang="en-US" sz="2000" b="1" dirty="0" smtClean="0">
              <a:solidFill>
                <a:srgbClr val="61778F"/>
              </a:solidFill>
            </a:endParaRPr>
          </a:p>
          <a:p>
            <a:pPr marL="114300" indent="0" algn="ctr">
              <a:buNone/>
            </a:pPr>
            <a:r>
              <a:rPr lang="en-US" sz="2000" b="1" dirty="0" smtClean="0">
                <a:solidFill>
                  <a:srgbClr val="61778F"/>
                </a:solidFill>
              </a:rPr>
              <a:t>calorie </a:t>
            </a:r>
            <a:r>
              <a:rPr lang="en-US" sz="2000" b="1" dirty="0">
                <a:solidFill>
                  <a:srgbClr val="61778F"/>
                </a:solidFill>
              </a:rPr>
              <a:t>needs vary</a:t>
            </a:r>
            <a:r>
              <a:rPr lang="en-US" sz="2000" b="1" dirty="0" smtClean="0">
                <a:solidFill>
                  <a:srgbClr val="61778F"/>
                </a:solidFill>
              </a:rPr>
              <a:t>”</a:t>
            </a:r>
            <a:endParaRPr lang="en-US" sz="2000" dirty="0" smtClean="0"/>
          </a:p>
          <a:p>
            <a:pPr>
              <a:spcAft>
                <a:spcPts val="600"/>
              </a:spcAft>
            </a:pPr>
            <a:r>
              <a:rPr lang="en-US" dirty="0"/>
              <a:t>Post on menu and menu boards statement that written nutrition information is available upon request </a:t>
            </a:r>
          </a:p>
          <a:p>
            <a:pPr marL="114300" indent="0" algn="ctr">
              <a:spcAft>
                <a:spcPts val="600"/>
              </a:spcAft>
              <a:buNone/>
            </a:pPr>
            <a:r>
              <a:rPr lang="en-US" sz="2000" b="1" dirty="0">
                <a:solidFill>
                  <a:srgbClr val="61778F"/>
                </a:solidFill>
              </a:rPr>
              <a:t>‘‘Additional nutrition information available upon request’’</a:t>
            </a:r>
            <a:endParaRPr lang="en-US" sz="2000" dirty="0">
              <a:solidFill>
                <a:srgbClr val="61778F"/>
              </a:solidFill>
            </a:endParaRPr>
          </a:p>
          <a:p>
            <a:pPr>
              <a:spcAft>
                <a:spcPts val="600"/>
              </a:spcAft>
            </a:pPr>
            <a:r>
              <a:rPr lang="en-US" dirty="0" smtClean="0"/>
              <a:t>Provide written nutrition information for standard menu items upon consumer request</a:t>
            </a:r>
          </a:p>
          <a:p>
            <a:pPr>
              <a:spcAft>
                <a:spcPts val="600"/>
              </a:spcAft>
            </a:pPr>
            <a:endParaRPr lang="en-US" dirty="0"/>
          </a:p>
        </p:txBody>
      </p:sp>
    </p:spTree>
    <p:extLst>
      <p:ext uri="{BB962C8B-B14F-4D97-AF65-F5344CB8AC3E}">
        <p14:creationId xmlns:p14="http://schemas.microsoft.com/office/powerpoint/2010/main" val="4239022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200" y="0"/>
            <a:ext cx="7924800" cy="144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4" name="Title 3"/>
          <p:cNvSpPr>
            <a:spLocks noGrp="1"/>
          </p:cNvSpPr>
          <p:nvPr>
            <p:ph type="title"/>
          </p:nvPr>
        </p:nvSpPr>
        <p:spPr>
          <a:xfrm>
            <a:off x="306224" y="381000"/>
            <a:ext cx="8077200" cy="914400"/>
          </a:xfrm>
        </p:spPr>
        <p:txBody>
          <a:bodyPr>
            <a:noAutofit/>
          </a:bodyPr>
          <a:lstStyle/>
          <a:p>
            <a:r>
              <a:rPr lang="en-US" sz="3600" dirty="0" smtClean="0"/>
              <a:t>Examples of Foods Not Considered Restaurant-Type Foods</a:t>
            </a:r>
            <a:endParaRPr lang="en-US" sz="3600" dirty="0">
              <a:solidFill>
                <a:schemeClr val="bg1"/>
              </a:solidFill>
              <a:effectLst>
                <a:outerShdw blurRad="38100" dist="38100" dir="2700000" algn="tl">
                  <a:srgbClr val="000000">
                    <a:alpha val="43137"/>
                  </a:srgbClr>
                </a:outerShdw>
              </a:effectLst>
            </a:endParaRPr>
          </a:p>
        </p:txBody>
      </p:sp>
      <p:sp>
        <p:nvSpPr>
          <p:cNvPr id="5" name="Content Placeholder 4"/>
          <p:cNvSpPr>
            <a:spLocks noGrp="1"/>
          </p:cNvSpPr>
          <p:nvPr>
            <p:ph idx="1"/>
          </p:nvPr>
        </p:nvSpPr>
        <p:spPr>
          <a:xfrm>
            <a:off x="230024" y="1560442"/>
            <a:ext cx="8229600" cy="3657601"/>
          </a:xfrm>
        </p:spPr>
        <p:txBody>
          <a:bodyPr>
            <a:normAutofit/>
          </a:bodyPr>
          <a:lstStyle/>
          <a:p>
            <a:r>
              <a:rPr lang="en-US" sz="2400" dirty="0" smtClean="0"/>
              <a:t>Bulk foods </a:t>
            </a:r>
            <a:r>
              <a:rPr lang="en-US" sz="2400" dirty="0" smtClean="0">
                <a:solidFill>
                  <a:schemeClr val="bg1">
                    <a:lumMod val="50000"/>
                  </a:schemeClr>
                </a:solidFill>
              </a:rPr>
              <a:t>(e.g</a:t>
            </a:r>
            <a:r>
              <a:rPr lang="en-US" sz="2400" dirty="0">
                <a:solidFill>
                  <a:schemeClr val="bg1">
                    <a:lumMod val="50000"/>
                  </a:schemeClr>
                </a:solidFill>
              </a:rPr>
              <a:t>., dried fruit, nuts</a:t>
            </a:r>
            <a:r>
              <a:rPr lang="en-US" sz="2400" dirty="0" smtClean="0">
                <a:solidFill>
                  <a:schemeClr val="bg1">
                    <a:lumMod val="50000"/>
                  </a:schemeClr>
                </a:solidFill>
              </a:rPr>
              <a:t>)</a:t>
            </a:r>
          </a:p>
          <a:p>
            <a:endParaRPr lang="en-US" sz="400" dirty="0">
              <a:solidFill>
                <a:schemeClr val="bg1">
                  <a:lumMod val="50000"/>
                </a:schemeClr>
              </a:solidFill>
            </a:endParaRPr>
          </a:p>
          <a:p>
            <a:r>
              <a:rPr lang="en-US" sz="2400" dirty="0" smtClean="0"/>
              <a:t>Foods </a:t>
            </a:r>
            <a:r>
              <a:rPr lang="en-US" sz="2400" dirty="0"/>
              <a:t>eaten over several eating occasions or stored for later use </a:t>
            </a:r>
            <a:r>
              <a:rPr lang="en-US" sz="2400" dirty="0">
                <a:solidFill>
                  <a:schemeClr val="bg1">
                    <a:lumMod val="50000"/>
                  </a:schemeClr>
                </a:solidFill>
              </a:rPr>
              <a:t>(e.g., loaves of bread, bags or boxes of dinner rolls, whole cakes, and bags or boxes of candy or cookies) </a:t>
            </a:r>
            <a:endParaRPr lang="en-US" sz="2400" dirty="0" smtClean="0">
              <a:solidFill>
                <a:schemeClr val="bg1">
                  <a:lumMod val="50000"/>
                </a:schemeClr>
              </a:solidFill>
            </a:endParaRPr>
          </a:p>
          <a:p>
            <a:endParaRPr lang="en-US" sz="600" dirty="0"/>
          </a:p>
          <a:p>
            <a:r>
              <a:rPr lang="en-US" sz="2400" dirty="0" smtClean="0"/>
              <a:t>Foods </a:t>
            </a:r>
            <a:r>
              <a:rPr lang="en-US" sz="2400" dirty="0"/>
              <a:t>that are usually further prepared before consuming </a:t>
            </a:r>
            <a:r>
              <a:rPr lang="en-US" sz="2400" dirty="0">
                <a:solidFill>
                  <a:schemeClr val="bg1">
                    <a:lumMod val="50000"/>
                  </a:schemeClr>
                </a:solidFill>
              </a:rPr>
              <a:t>(e.g., deli meats and cheeses) </a:t>
            </a:r>
            <a:endParaRPr lang="en-US" sz="2400" dirty="0" smtClean="0">
              <a:solidFill>
                <a:schemeClr val="bg1">
                  <a:lumMod val="50000"/>
                </a:schemeClr>
              </a:solidFill>
            </a:endParaRPr>
          </a:p>
          <a:p>
            <a:endParaRPr lang="en-US" sz="600" dirty="0"/>
          </a:p>
          <a:p>
            <a:r>
              <a:rPr lang="en-US" sz="2400" dirty="0" smtClean="0"/>
              <a:t>Foods that are not self-service and not intended solely for an individual consumption </a:t>
            </a:r>
            <a:r>
              <a:rPr lang="en-US" sz="2400" dirty="0" smtClean="0">
                <a:solidFill>
                  <a:schemeClr val="bg1">
                    <a:lumMod val="50000"/>
                  </a:schemeClr>
                </a:solidFill>
              </a:rPr>
              <a:t>(e.g., deli salads, items sold by weight)</a:t>
            </a:r>
            <a:endParaRPr lang="en-US" sz="2400" dirty="0">
              <a:solidFill>
                <a:schemeClr val="bg1">
                  <a:lumMod val="50000"/>
                </a:schemeClr>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5181600"/>
            <a:ext cx="2514600" cy="139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799" y="5170124"/>
            <a:ext cx="2362202" cy="1303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44450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620000" cy="1143000"/>
          </a:xfrm>
        </p:spPr>
        <p:txBody>
          <a:bodyPr/>
          <a:lstStyle/>
          <a:p>
            <a:r>
              <a:rPr lang="en-US" sz="4400" dirty="0" smtClean="0"/>
              <a:t>Foods that are Exempt</a:t>
            </a:r>
            <a:endParaRPr lang="en-US" sz="4400" dirty="0"/>
          </a:p>
        </p:txBody>
      </p:sp>
      <p:sp>
        <p:nvSpPr>
          <p:cNvPr id="3" name="Content Placeholder 2"/>
          <p:cNvSpPr>
            <a:spLocks noGrp="1"/>
          </p:cNvSpPr>
          <p:nvPr>
            <p:ph idx="1"/>
          </p:nvPr>
        </p:nvSpPr>
        <p:spPr>
          <a:xfrm>
            <a:off x="304800" y="1197204"/>
            <a:ext cx="5943600" cy="5203596"/>
          </a:xfrm>
        </p:spPr>
        <p:txBody>
          <a:bodyPr>
            <a:normAutofit fontScale="85000" lnSpcReduction="20000"/>
          </a:bodyPr>
          <a:lstStyle/>
          <a:p>
            <a:r>
              <a:rPr lang="en-US" b="1" dirty="0" smtClean="0"/>
              <a:t>Custom orders</a:t>
            </a:r>
            <a:r>
              <a:rPr lang="en-US" dirty="0" smtClean="0"/>
              <a:t>, which are prepared in a specific manner at the customer’s request</a:t>
            </a:r>
          </a:p>
          <a:p>
            <a:endParaRPr lang="en-US" sz="1050" dirty="0" smtClean="0"/>
          </a:p>
          <a:p>
            <a:r>
              <a:rPr lang="en-US" b="1" dirty="0" smtClean="0"/>
              <a:t>Daily specials</a:t>
            </a:r>
            <a:r>
              <a:rPr lang="en-US" dirty="0" smtClean="0"/>
              <a:t>, foods that are not routinely listed on the menu and are promoted as a special menu item for that day</a:t>
            </a:r>
          </a:p>
          <a:p>
            <a:endParaRPr lang="en-US" sz="1050" dirty="0" smtClean="0"/>
          </a:p>
          <a:p>
            <a:r>
              <a:rPr lang="en-US" b="1" dirty="0" smtClean="0"/>
              <a:t>Temporary menu items</a:t>
            </a:r>
            <a:r>
              <a:rPr lang="en-US" dirty="0" smtClean="0"/>
              <a:t>, which appear on a menu or menu board for less than a total of </a:t>
            </a:r>
            <a:r>
              <a:rPr lang="en-US" dirty="0" smtClean="0">
                <a:solidFill>
                  <a:srgbClr val="EF9011"/>
                </a:solidFill>
              </a:rPr>
              <a:t>60 days per calendar year</a:t>
            </a:r>
          </a:p>
          <a:p>
            <a:pPr marL="114300" indent="0">
              <a:buNone/>
            </a:pPr>
            <a:endParaRPr lang="en-US" sz="800" dirty="0" smtClean="0"/>
          </a:p>
          <a:p>
            <a:r>
              <a:rPr lang="en-US" b="1" dirty="0" smtClean="0"/>
              <a:t>Condiments</a:t>
            </a:r>
            <a:r>
              <a:rPr lang="en-US" dirty="0" smtClean="0"/>
              <a:t> available for general use, including those placed on the table or on or behind the counter </a:t>
            </a:r>
            <a:r>
              <a:rPr lang="en-US" i="1" dirty="0" smtClean="0">
                <a:solidFill>
                  <a:srgbClr val="61778F"/>
                </a:solidFill>
              </a:rPr>
              <a:t>(e.g., flasks of pancake syrup on the table)</a:t>
            </a:r>
            <a:endParaRPr lang="en-US" i="1" dirty="0">
              <a:solidFill>
                <a:srgbClr val="61778F"/>
              </a:solidFill>
            </a:endParaRPr>
          </a:p>
          <a:p>
            <a:endParaRPr lang="en-US" sz="800" dirty="0" smtClean="0"/>
          </a:p>
          <a:p>
            <a:r>
              <a:rPr lang="en-US" b="1" dirty="0"/>
              <a:t>Customary market test items</a:t>
            </a:r>
            <a:r>
              <a:rPr lang="en-US" dirty="0"/>
              <a:t>, that are offered for fewer than </a:t>
            </a:r>
            <a:r>
              <a:rPr lang="en-US" dirty="0">
                <a:solidFill>
                  <a:srgbClr val="EF9011"/>
                </a:solidFill>
              </a:rPr>
              <a:t>90 consecutive days </a:t>
            </a:r>
            <a:r>
              <a:rPr lang="en-US" dirty="0"/>
              <a:t>to test consumer </a:t>
            </a:r>
            <a:r>
              <a:rPr lang="en-US" dirty="0" smtClean="0"/>
              <a:t>acceptance</a:t>
            </a:r>
          </a:p>
          <a:p>
            <a:endParaRPr lang="en-US" sz="800" dirty="0"/>
          </a:p>
          <a:p>
            <a:r>
              <a:rPr lang="en-US" dirty="0"/>
              <a:t>Foods that are not on a menu or menu board and are not on display or self-service (these foods are not considered “standard menu items”)</a:t>
            </a:r>
          </a:p>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9087" y="1141412"/>
            <a:ext cx="140811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1455" y="3429000"/>
            <a:ext cx="1603375" cy="1981200"/>
          </a:xfrm>
          <a:prstGeom prst="rect">
            <a:avLst/>
          </a:prstGeom>
          <a:noFill/>
          <a:ln>
            <a:noFill/>
          </a:ln>
          <a:effectLst>
            <a:outerShdw dist="35921" dir="2700000" algn="ctr" rotWithShape="0">
              <a:schemeClr val="bg2"/>
            </a:outerShdw>
            <a:softEdge rad="38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32382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nvPr/>
        </p:nvPicPr>
        <p:blipFill rotWithShape="1">
          <a:blip r:embed="rId2"/>
          <a:srcRect l="19941" t="9053" r="18397" b="5037"/>
          <a:stretch/>
        </p:blipFill>
        <p:spPr bwMode="auto">
          <a:xfrm>
            <a:off x="228600" y="381000"/>
            <a:ext cx="7848600" cy="6096000"/>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7848600" y="6019800"/>
            <a:ext cx="381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25880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7772400" cy="1143000"/>
          </a:xfrm>
        </p:spPr>
        <p:txBody>
          <a:bodyPr/>
          <a:lstStyle/>
          <a:p>
            <a:r>
              <a:rPr lang="en-US" sz="3600" dirty="0" smtClean="0"/>
              <a:t>Calorie Declarations for Foods on Display </a:t>
            </a:r>
            <a:endParaRPr lang="en-US" sz="3600" dirty="0"/>
          </a:p>
        </p:txBody>
      </p:sp>
      <p:sp>
        <p:nvSpPr>
          <p:cNvPr id="3" name="Content Placeholder 2"/>
          <p:cNvSpPr>
            <a:spLocks noGrp="1"/>
          </p:cNvSpPr>
          <p:nvPr>
            <p:ph idx="1"/>
          </p:nvPr>
        </p:nvSpPr>
        <p:spPr>
          <a:xfrm>
            <a:off x="228600" y="1310326"/>
            <a:ext cx="7696200" cy="5166674"/>
          </a:xfrm>
        </p:spPr>
        <p:txBody>
          <a:bodyPr>
            <a:normAutofit/>
          </a:bodyPr>
          <a:lstStyle/>
          <a:p>
            <a:pPr marL="114300" indent="0">
              <a:buNone/>
            </a:pPr>
            <a:r>
              <a:rPr lang="en-US" b="1" dirty="0" smtClean="0"/>
              <a:t>If foods on display are also listed on the menu or menu board they must </a:t>
            </a:r>
          </a:p>
          <a:p>
            <a:pPr marL="114300" indent="0">
              <a:buNone/>
            </a:pPr>
            <a:endParaRPr lang="en-US" sz="200" b="1" dirty="0" smtClean="0"/>
          </a:p>
          <a:p>
            <a:pPr lvl="1"/>
            <a:r>
              <a:rPr lang="en-US" dirty="0" smtClean="0"/>
              <a:t>Meet the requirements for declaration of calories on menus and menu boards </a:t>
            </a:r>
            <a:r>
              <a:rPr lang="en-US" dirty="0" smtClean="0">
                <a:solidFill>
                  <a:srgbClr val="EF9011"/>
                </a:solidFill>
              </a:rPr>
              <a:t>AND</a:t>
            </a:r>
          </a:p>
          <a:p>
            <a:pPr lvl="1"/>
            <a:r>
              <a:rPr lang="en-US" dirty="0" smtClean="0"/>
              <a:t>Meet the requirements for foods on display </a:t>
            </a:r>
          </a:p>
          <a:p>
            <a:pPr lvl="1"/>
            <a:endParaRPr lang="en-US" dirty="0" smtClean="0"/>
          </a:p>
          <a:p>
            <a:pPr lvl="1"/>
            <a:endParaRPr lang="en-US" dirty="0"/>
          </a:p>
          <a:p>
            <a:pPr lvl="1"/>
            <a:endParaRPr lang="en-US" dirty="0"/>
          </a:p>
          <a:p>
            <a:pPr lvl="1"/>
            <a:endParaRPr lang="en-US" dirty="0" smtClean="0"/>
          </a:p>
          <a:p>
            <a:pPr lvl="1"/>
            <a:endParaRPr lang="en-US" dirty="0"/>
          </a:p>
          <a:p>
            <a:pPr lvl="1"/>
            <a:endParaRPr lang="en-US" dirty="0" smtClean="0"/>
          </a:p>
          <a:p>
            <a:pPr marL="411480" lvl="1" indent="0">
              <a:buNone/>
            </a:pPr>
            <a:endParaRPr lang="en-US" dirty="0"/>
          </a:p>
          <a:p>
            <a:pPr marL="411480" lvl="1" indent="0" algn="ctr">
              <a:buNone/>
            </a:pPr>
            <a:r>
              <a:rPr lang="en-US" i="1" dirty="0" smtClean="0">
                <a:solidFill>
                  <a:srgbClr val="61778F"/>
                </a:solidFill>
              </a:rPr>
              <a:t>Ask </a:t>
            </a:r>
            <a:r>
              <a:rPr lang="en-US" i="1" dirty="0">
                <a:solidFill>
                  <a:srgbClr val="61778F"/>
                </a:solidFill>
              </a:rPr>
              <a:t>yourself, “can the customer </a:t>
            </a:r>
            <a:r>
              <a:rPr lang="en-US" i="1" dirty="0" smtClean="0">
                <a:solidFill>
                  <a:srgbClr val="61778F"/>
                </a:solidFill>
              </a:rPr>
              <a:t>view posted calories while making their selection?” </a:t>
            </a:r>
          </a:p>
          <a:p>
            <a:pPr marL="411480" lvl="1" indent="0">
              <a:buNone/>
            </a:pPr>
            <a:endParaRPr lang="en-US" i="1" dirty="0">
              <a:solidFill>
                <a:srgbClr val="61778F"/>
              </a:solidFill>
            </a:endParaRPr>
          </a:p>
        </p:txBody>
      </p:sp>
      <p:pic>
        <p:nvPicPr>
          <p:cNvPr id="5" name="Picture 4"/>
          <p:cNvPicPr/>
          <p:nvPr/>
        </p:nvPicPr>
        <p:blipFill rotWithShape="1">
          <a:blip r:embed="rId2"/>
          <a:srcRect l="28181" t="24863" r="31632" b="33538"/>
          <a:stretch/>
        </p:blipFill>
        <p:spPr bwMode="auto">
          <a:xfrm>
            <a:off x="914400" y="3147389"/>
            <a:ext cx="3200400" cy="2507932"/>
          </a:xfrm>
          <a:prstGeom prst="rect">
            <a:avLst/>
          </a:prstGeom>
          <a:ln>
            <a:noFill/>
          </a:ln>
          <a:effectLst>
            <a:softEdge rad="31750"/>
          </a:effectLst>
          <a:extLst>
            <a:ext uri="{53640926-AAD7-44D8-BBD7-CCE9431645EC}">
              <a14:shadowObscured xmlns:a14="http://schemas.microsoft.com/office/drawing/2010/main"/>
            </a:ext>
          </a:extLst>
        </p:spPr>
      </p:pic>
      <p:pic>
        <p:nvPicPr>
          <p:cNvPr id="7" name="Picture 6" descr="C:\Users\drobenyuke\Desktop\IMG_7204.JPG"/>
          <p:cNvPicPr/>
          <p:nvPr/>
        </p:nvPicPr>
        <p:blipFill rotWithShape="1">
          <a:blip r:embed="rId3" cstate="print">
            <a:extLst>
              <a:ext uri="{28A0092B-C50C-407E-A947-70E740481C1C}">
                <a14:useLocalDpi xmlns:a14="http://schemas.microsoft.com/office/drawing/2010/main" val="0"/>
              </a:ext>
            </a:extLst>
          </a:blip>
          <a:srcRect b="26903"/>
          <a:stretch/>
        </p:blipFill>
        <p:spPr bwMode="auto">
          <a:xfrm>
            <a:off x="5029421" y="3456224"/>
            <a:ext cx="1951383" cy="1843881"/>
          </a:xfrm>
          <a:prstGeom prst="rect">
            <a:avLst/>
          </a:prstGeom>
          <a:noFill/>
          <a:ln>
            <a:noFill/>
          </a:ln>
          <a:effectLst>
            <a:softEdge rad="63500"/>
          </a:effectLst>
          <a:extLst>
            <a:ext uri="{53640926-AAD7-44D8-BBD7-CCE9431645EC}">
              <a14:shadowObscured xmlns:a14="http://schemas.microsoft.com/office/drawing/2010/main"/>
            </a:ext>
          </a:extLst>
        </p:spPr>
      </p:pic>
      <p:pic>
        <p:nvPicPr>
          <p:cNvPr id="8" name="Picture 7"/>
          <p:cNvPicPr/>
          <p:nvPr/>
        </p:nvPicPr>
        <p:blipFill rotWithShape="1">
          <a:blip r:embed="rId4"/>
          <a:srcRect l="27849" t="15216" r="28277" b="21778"/>
          <a:stretch/>
        </p:blipFill>
        <p:spPr bwMode="auto">
          <a:xfrm>
            <a:off x="4419600" y="3160641"/>
            <a:ext cx="2971800" cy="2494680"/>
          </a:xfrm>
          <a:prstGeom prst="rect">
            <a:avLst/>
          </a:prstGeom>
          <a:ln>
            <a:noFill/>
          </a:ln>
          <a:effectLst>
            <a:softEdge rad="63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43932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WASPOLLED" val="A7659DB7D69F4CE3BE6DD64B1A40E44A"/>
  <p:tag name="TPVERSION" val="5"/>
  <p:tag name="TPFULLVERSION" val="5.1.0.2296"/>
  <p:tag name="PPTVERSION" val="14"/>
  <p:tag name="TPOS" val="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9F4214F7F83046B98D84FF32E44494" ma:contentTypeVersion="2" ma:contentTypeDescription="Create a new document." ma:contentTypeScope="" ma:versionID="4d655189490f956d74675fda8a8c5e48">
  <xsd:schema xmlns:xsd="http://www.w3.org/2001/XMLSchema" xmlns:xs="http://www.w3.org/2001/XMLSchema" xmlns:p="http://schemas.microsoft.com/office/2006/metadata/properties" xmlns:ns1="http://schemas.microsoft.com/sharepoint/v3" xmlns:ns2="17e58a64-9a02-4a44-8689-3f30d4ccb0d7" targetNamespace="http://schemas.microsoft.com/office/2006/metadata/properties" ma:root="true" ma:fieldsID="50a50b9cca5ad32959bb691ee96f042f" ns1:_="" ns2:_="">
    <xsd:import namespace="http://schemas.microsoft.com/sharepoint/v3"/>
    <xsd:import namespace="17e58a64-9a02-4a44-8689-3f30d4ccb0d7"/>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7e58a64-9a02-4a44-8689-3f30d4ccb0d7"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89D742B2-2E71-42A8-8D12-774C028620F4}"/>
</file>

<file path=customXml/itemProps2.xml><?xml version="1.0" encoding="utf-8"?>
<ds:datastoreItem xmlns:ds="http://schemas.openxmlformats.org/officeDocument/2006/customXml" ds:itemID="{A2DAB848-B143-4869-8B5C-5E40B24E2051}"/>
</file>

<file path=customXml/itemProps3.xml><?xml version="1.0" encoding="utf-8"?>
<ds:datastoreItem xmlns:ds="http://schemas.openxmlformats.org/officeDocument/2006/customXml" ds:itemID="{FDAF4A28-0DC4-4770-A9F9-BDE2F4E9BD9F}"/>
</file>

<file path=docProps/app.xml><?xml version="1.0" encoding="utf-8"?>
<Properties xmlns="http://schemas.openxmlformats.org/officeDocument/2006/extended-properties" xmlns:vt="http://schemas.openxmlformats.org/officeDocument/2006/docPropsVTypes">
  <Template>Adjacency</Template>
  <TotalTime>3897</TotalTime>
  <Words>963</Words>
  <Application>Microsoft Office PowerPoint</Application>
  <PresentationFormat>On-screen Show (4:3)</PresentationFormat>
  <Paragraphs>130</Paragraphs>
  <Slides>15</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Cambria</vt:lpstr>
      <vt:lpstr>Adjacency</vt:lpstr>
      <vt:lpstr>FDA Menu Labeling</vt:lpstr>
      <vt:lpstr>Why Menu Labeling? </vt:lpstr>
      <vt:lpstr>PowerPoint Presentation</vt:lpstr>
      <vt:lpstr>Covered Establishments</vt:lpstr>
      <vt:lpstr>What Does the Law Require? </vt:lpstr>
      <vt:lpstr>Examples of Foods Not Considered Restaurant-Type Foods</vt:lpstr>
      <vt:lpstr>Foods that are Exempt</vt:lpstr>
      <vt:lpstr>PowerPoint Presentation</vt:lpstr>
      <vt:lpstr>Calorie Declarations for Foods on Display </vt:lpstr>
      <vt:lpstr>PowerPoint Presentation</vt:lpstr>
      <vt:lpstr>Alcohol</vt:lpstr>
      <vt:lpstr>Written Nutrition Information</vt:lpstr>
      <vt:lpstr>Determining Nutritional Content </vt:lpstr>
      <vt:lpstr>Resources </vt:lpstr>
      <vt:lpstr>Questions?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FDA Menu Labeling Training:  Final Rule</dc:title>
  <dc:creator>Drobenyuk. Elena</dc:creator>
  <cp:lastModifiedBy>Sagely. Richard</cp:lastModifiedBy>
  <cp:revision>247</cp:revision>
  <cp:lastPrinted>2018-09-17T19:39:46Z</cp:lastPrinted>
  <dcterms:created xsi:type="dcterms:W3CDTF">2016-12-27T19:48:43Z</dcterms:created>
  <dcterms:modified xsi:type="dcterms:W3CDTF">2018-09-27T18:34:30Z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0x010100F49F4214F7F83046B98D84FF32E44494</vt:lpwstr>
  </property>
</Properties>
</file>