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s/slide3.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5.xml" ContentType="application/vnd.openxmlformats-officedocument.presentationml.slide+xml"/>
  <Override PartName="/ppt/slides/slide15.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6.xml" ContentType="application/vnd.openxmlformats-officedocument.presentationml.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6" r:id="rId2"/>
    <p:sldId id="286" r:id="rId3"/>
    <p:sldId id="284" r:id="rId4"/>
    <p:sldId id="260" r:id="rId5"/>
    <p:sldId id="261" r:id="rId6"/>
    <p:sldId id="266" r:id="rId7"/>
    <p:sldId id="257" r:id="rId8"/>
    <p:sldId id="267" r:id="rId9"/>
    <p:sldId id="273" r:id="rId10"/>
    <p:sldId id="258" r:id="rId11"/>
    <p:sldId id="272" r:id="rId12"/>
    <p:sldId id="274" r:id="rId13"/>
    <p:sldId id="268" r:id="rId14"/>
    <p:sldId id="277" r:id="rId15"/>
    <p:sldId id="282" r:id="rId16"/>
    <p:sldId id="271" r:id="rId17"/>
    <p:sldId id="279" r:id="rId18"/>
    <p:sldId id="281" r:id="rId19"/>
    <p:sldId id="276" r:id="rId20"/>
    <p:sldId id="283" r:id="rId21"/>
    <p:sldId id="285" r:id="rId2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25A5"/>
    <a:srgbClr val="204D84"/>
    <a:srgbClr val="3276C8"/>
    <a:srgbClr val="8DB4E3"/>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40" y="0"/>
            <a:ext cx="3038475" cy="465138"/>
          </a:xfrm>
          <a:prstGeom prst="rect">
            <a:avLst/>
          </a:prstGeom>
        </p:spPr>
        <p:txBody>
          <a:bodyPr vert="horz" lIns="91440" tIns="45720" rIns="91440" bIns="45720" rtlCol="0"/>
          <a:lstStyle>
            <a:lvl1pPr algn="r">
              <a:defRPr sz="1200"/>
            </a:lvl1pPr>
          </a:lstStyle>
          <a:p>
            <a:fld id="{5D95BB48-CC18-41E4-802E-BC2638628784}" type="datetimeFigureOut">
              <a:rPr lang="en-US" smtClean="0"/>
              <a:t>1/21/2015</a:t>
            </a:fld>
            <a:endParaRPr lang="en-US"/>
          </a:p>
        </p:txBody>
      </p:sp>
      <p:sp>
        <p:nvSpPr>
          <p:cNvPr id="4" name="Footer Placeholder 3"/>
          <p:cNvSpPr>
            <a:spLocks noGrp="1"/>
          </p:cNvSpPr>
          <p:nvPr>
            <p:ph type="ftr" sz="quarter" idx="2"/>
          </p:nvPr>
        </p:nvSpPr>
        <p:spPr>
          <a:xfrm>
            <a:off x="2"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40" y="8829675"/>
            <a:ext cx="3038475" cy="465138"/>
          </a:xfrm>
          <a:prstGeom prst="rect">
            <a:avLst/>
          </a:prstGeom>
        </p:spPr>
        <p:txBody>
          <a:bodyPr vert="horz" lIns="91440" tIns="45720" rIns="91440" bIns="45720" rtlCol="0" anchor="b"/>
          <a:lstStyle>
            <a:lvl1pPr algn="r">
              <a:defRPr sz="1200"/>
            </a:lvl1pPr>
          </a:lstStyle>
          <a:p>
            <a:fld id="{882F6C73-16C7-4DF6-8225-4A982A51690D}" type="slidenum">
              <a:rPr lang="en-US" smtClean="0"/>
              <a:t>‹#›</a:t>
            </a:fld>
            <a:endParaRPr lang="en-US"/>
          </a:p>
        </p:txBody>
      </p:sp>
    </p:spTree>
    <p:extLst>
      <p:ext uri="{BB962C8B-B14F-4D97-AF65-F5344CB8AC3E}">
        <p14:creationId xmlns:p14="http://schemas.microsoft.com/office/powerpoint/2010/main" val="39570783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3038475" cy="46498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41" y="2"/>
            <a:ext cx="3038475" cy="464980"/>
          </a:xfrm>
          <a:prstGeom prst="rect">
            <a:avLst/>
          </a:prstGeom>
        </p:spPr>
        <p:txBody>
          <a:bodyPr vert="horz" lIns="91440" tIns="45720" rIns="91440" bIns="45720" rtlCol="0"/>
          <a:lstStyle>
            <a:lvl1pPr algn="r">
              <a:defRPr sz="1200"/>
            </a:lvl1pPr>
          </a:lstStyle>
          <a:p>
            <a:fld id="{DCD39A38-FA39-40C8-8AA8-120CF26FE04C}" type="datetimeFigureOut">
              <a:rPr lang="en-US" smtClean="0"/>
              <a:t>1/21/2015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511"/>
            <a:ext cx="5607050" cy="418322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8829824"/>
            <a:ext cx="3038475" cy="46498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41" y="8829824"/>
            <a:ext cx="3038475" cy="464980"/>
          </a:xfrm>
          <a:prstGeom prst="rect">
            <a:avLst/>
          </a:prstGeom>
        </p:spPr>
        <p:txBody>
          <a:bodyPr vert="horz" lIns="91440" tIns="45720" rIns="91440" bIns="45720" rtlCol="0" anchor="b"/>
          <a:lstStyle>
            <a:lvl1pPr algn="r">
              <a:defRPr sz="1200"/>
            </a:lvl1pPr>
          </a:lstStyle>
          <a:p>
            <a:fld id="{FE102394-CECB-4A83-88D8-D64294DD3597}" type="slidenum">
              <a:rPr lang="en-US" smtClean="0"/>
              <a:t>‹#›</a:t>
            </a:fld>
            <a:endParaRPr lang="en-US"/>
          </a:p>
        </p:txBody>
      </p:sp>
    </p:spTree>
    <p:extLst>
      <p:ext uri="{BB962C8B-B14F-4D97-AF65-F5344CB8AC3E}">
        <p14:creationId xmlns:p14="http://schemas.microsoft.com/office/powerpoint/2010/main" val="3799508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 http://www.fda.gov/downloads/Food/IngredientsPackagingLabeling/LabelingNutrition/UCM423985.pdf </a:t>
            </a:r>
          </a:p>
          <a:p>
            <a:r>
              <a:rPr lang="en-US" dirty="0" smtClean="0"/>
              <a:t>(Refs. 75;76;77). </a:t>
            </a:r>
          </a:p>
          <a:p>
            <a:endParaRPr lang="en-US" dirty="0"/>
          </a:p>
        </p:txBody>
      </p:sp>
      <p:sp>
        <p:nvSpPr>
          <p:cNvPr id="4" name="Slide Number Placeholder 3"/>
          <p:cNvSpPr>
            <a:spLocks noGrp="1"/>
          </p:cNvSpPr>
          <p:nvPr>
            <p:ph type="sldNum" sz="quarter" idx="10"/>
          </p:nvPr>
        </p:nvSpPr>
        <p:spPr/>
        <p:txBody>
          <a:bodyPr/>
          <a:lstStyle/>
          <a:p>
            <a:fld id="{FE102394-CECB-4A83-88D8-D64294DD3597}" type="slidenum">
              <a:rPr lang="en-US" smtClean="0"/>
              <a:t>3</a:t>
            </a:fld>
            <a:endParaRPr lang="en-US"/>
          </a:p>
        </p:txBody>
      </p:sp>
    </p:spTree>
    <p:extLst>
      <p:ext uri="{BB962C8B-B14F-4D97-AF65-F5344CB8AC3E}">
        <p14:creationId xmlns:p14="http://schemas.microsoft.com/office/powerpoint/2010/main" val="68147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Post calories per slice as long as they also list how many slices per pie</a:t>
            </a:r>
            <a:endParaRPr lang="en-US" dirty="0"/>
          </a:p>
        </p:txBody>
      </p:sp>
      <p:sp>
        <p:nvSpPr>
          <p:cNvPr id="4" name="Slide Number Placeholder 3"/>
          <p:cNvSpPr>
            <a:spLocks noGrp="1"/>
          </p:cNvSpPr>
          <p:nvPr>
            <p:ph type="sldNum" sz="quarter" idx="10"/>
          </p:nvPr>
        </p:nvSpPr>
        <p:spPr/>
        <p:txBody>
          <a:bodyPr/>
          <a:lstStyle/>
          <a:p>
            <a:fld id="{FE102394-CECB-4A83-88D8-D64294DD3597}" type="slidenum">
              <a:rPr lang="en-US" smtClean="0"/>
              <a:t>9</a:t>
            </a:fld>
            <a:endParaRPr lang="en-US"/>
          </a:p>
        </p:txBody>
      </p:sp>
    </p:spTree>
    <p:extLst>
      <p:ext uri="{BB962C8B-B14F-4D97-AF65-F5344CB8AC3E}">
        <p14:creationId xmlns:p14="http://schemas.microsoft.com/office/powerpoint/2010/main" val="2316908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Less than 5 calories may be expressed</a:t>
            </a:r>
            <a:r>
              <a:rPr lang="en-US" baseline="0" dirty="0" smtClean="0"/>
              <a:t> as zero.</a:t>
            </a:r>
            <a:endParaRPr lang="en-US" dirty="0"/>
          </a:p>
        </p:txBody>
      </p:sp>
      <p:sp>
        <p:nvSpPr>
          <p:cNvPr id="4" name="Slide Number Placeholder 3"/>
          <p:cNvSpPr>
            <a:spLocks noGrp="1"/>
          </p:cNvSpPr>
          <p:nvPr>
            <p:ph type="sldNum" sz="quarter" idx="10"/>
          </p:nvPr>
        </p:nvSpPr>
        <p:spPr/>
        <p:txBody>
          <a:bodyPr/>
          <a:lstStyle/>
          <a:p>
            <a:fld id="{FE102394-CECB-4A83-88D8-D64294DD3597}" type="slidenum">
              <a:rPr lang="en-US" smtClean="0"/>
              <a:t>10</a:t>
            </a:fld>
            <a:endParaRPr lang="en-US"/>
          </a:p>
        </p:txBody>
      </p:sp>
    </p:spTree>
    <p:extLst>
      <p:ext uri="{BB962C8B-B14F-4D97-AF65-F5344CB8AC3E}">
        <p14:creationId xmlns:p14="http://schemas.microsoft.com/office/powerpoint/2010/main" val="1649269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Alcoholic beverages are‘ ‘food’’ under the FD&amp;C Act.</a:t>
            </a:r>
            <a:r>
              <a:rPr lang="en-US" sz="1200" baseline="0" dirty="0" smtClean="0"/>
              <a:t> T</a:t>
            </a:r>
            <a:r>
              <a:rPr lang="en-US" sz="1200" dirty="0" smtClean="0"/>
              <a:t>he rules don't apply to drinks ordered at the bar or any drinks that aren't listed on the main menu. Facility would be able to use ranges of calories without listing the exact amount in every different drink. </a:t>
            </a:r>
          </a:p>
          <a:p>
            <a:endParaRPr lang="en-US" dirty="0"/>
          </a:p>
        </p:txBody>
      </p:sp>
      <p:sp>
        <p:nvSpPr>
          <p:cNvPr id="4" name="Slide Number Placeholder 3"/>
          <p:cNvSpPr>
            <a:spLocks noGrp="1"/>
          </p:cNvSpPr>
          <p:nvPr>
            <p:ph type="sldNum" sz="quarter" idx="10"/>
          </p:nvPr>
        </p:nvSpPr>
        <p:spPr/>
        <p:txBody>
          <a:bodyPr/>
          <a:lstStyle/>
          <a:p>
            <a:fld id="{FE102394-CECB-4A83-88D8-D64294DD3597}" type="slidenum">
              <a:rPr lang="en-US" smtClean="0"/>
              <a:t>19</a:t>
            </a:fld>
            <a:endParaRPr lang="en-US"/>
          </a:p>
        </p:txBody>
      </p:sp>
    </p:spTree>
    <p:extLst>
      <p:ext uri="{BB962C8B-B14F-4D97-AF65-F5344CB8AC3E}">
        <p14:creationId xmlns:p14="http://schemas.microsoft.com/office/powerpoint/2010/main" val="1931084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102394-CECB-4A83-88D8-D64294DD3597}" type="slidenum">
              <a:rPr lang="en-US" smtClean="0"/>
              <a:t>20</a:t>
            </a:fld>
            <a:endParaRPr lang="en-US"/>
          </a:p>
        </p:txBody>
      </p:sp>
    </p:spTree>
    <p:extLst>
      <p:ext uri="{BB962C8B-B14F-4D97-AF65-F5344CB8AC3E}">
        <p14:creationId xmlns:p14="http://schemas.microsoft.com/office/powerpoint/2010/main" val="2402789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FC10CF-E01E-4C44-A6CD-DAB1E20E3A27}" type="datetimeFigureOut">
              <a:rPr lang="en-US" smtClean="0"/>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B3BE58-30FF-4645-A045-1F4B77F1EE44}" type="slidenum">
              <a:rPr lang="en-US" smtClean="0"/>
              <a:t>‹#›</a:t>
            </a:fld>
            <a:endParaRPr lang="en-US"/>
          </a:p>
        </p:txBody>
      </p:sp>
    </p:spTree>
    <p:extLst>
      <p:ext uri="{BB962C8B-B14F-4D97-AF65-F5344CB8AC3E}">
        <p14:creationId xmlns:p14="http://schemas.microsoft.com/office/powerpoint/2010/main" val="1570355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FC10CF-E01E-4C44-A6CD-DAB1E20E3A27}" type="datetimeFigureOut">
              <a:rPr lang="en-US" smtClean="0"/>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B3BE58-30FF-4645-A045-1F4B77F1EE44}" type="slidenum">
              <a:rPr lang="en-US" smtClean="0"/>
              <a:t>‹#›</a:t>
            </a:fld>
            <a:endParaRPr lang="en-US"/>
          </a:p>
        </p:txBody>
      </p:sp>
    </p:spTree>
    <p:extLst>
      <p:ext uri="{BB962C8B-B14F-4D97-AF65-F5344CB8AC3E}">
        <p14:creationId xmlns:p14="http://schemas.microsoft.com/office/powerpoint/2010/main" val="1287098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FC10CF-E01E-4C44-A6CD-DAB1E20E3A27}" type="datetimeFigureOut">
              <a:rPr lang="en-US" smtClean="0"/>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B3BE58-30FF-4645-A045-1F4B77F1EE44}" type="slidenum">
              <a:rPr lang="en-US" smtClean="0"/>
              <a:t>‹#›</a:t>
            </a:fld>
            <a:endParaRPr lang="en-US"/>
          </a:p>
        </p:txBody>
      </p:sp>
    </p:spTree>
    <p:extLst>
      <p:ext uri="{BB962C8B-B14F-4D97-AF65-F5344CB8AC3E}">
        <p14:creationId xmlns:p14="http://schemas.microsoft.com/office/powerpoint/2010/main" val="3570910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FC10CF-E01E-4C44-A6CD-DAB1E20E3A27}" type="datetimeFigureOut">
              <a:rPr lang="en-US" smtClean="0"/>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B3BE58-30FF-4645-A045-1F4B77F1EE44}" type="slidenum">
              <a:rPr lang="en-US" smtClean="0"/>
              <a:t>‹#›</a:t>
            </a:fld>
            <a:endParaRPr lang="en-US"/>
          </a:p>
        </p:txBody>
      </p:sp>
    </p:spTree>
    <p:extLst>
      <p:ext uri="{BB962C8B-B14F-4D97-AF65-F5344CB8AC3E}">
        <p14:creationId xmlns:p14="http://schemas.microsoft.com/office/powerpoint/2010/main" val="3719112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FC10CF-E01E-4C44-A6CD-DAB1E20E3A27}" type="datetimeFigureOut">
              <a:rPr lang="en-US" smtClean="0"/>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B3BE58-30FF-4645-A045-1F4B77F1EE44}" type="slidenum">
              <a:rPr lang="en-US" smtClean="0"/>
              <a:t>‹#›</a:t>
            </a:fld>
            <a:endParaRPr lang="en-US"/>
          </a:p>
        </p:txBody>
      </p:sp>
    </p:spTree>
    <p:extLst>
      <p:ext uri="{BB962C8B-B14F-4D97-AF65-F5344CB8AC3E}">
        <p14:creationId xmlns:p14="http://schemas.microsoft.com/office/powerpoint/2010/main" val="3955826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FC10CF-E01E-4C44-A6CD-DAB1E20E3A27}" type="datetimeFigureOut">
              <a:rPr lang="en-US" smtClean="0"/>
              <a:t>1/21/2015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B3BE58-30FF-4645-A045-1F4B77F1EE44}" type="slidenum">
              <a:rPr lang="en-US" smtClean="0"/>
              <a:t>‹#›</a:t>
            </a:fld>
            <a:endParaRPr lang="en-US"/>
          </a:p>
        </p:txBody>
      </p:sp>
    </p:spTree>
    <p:extLst>
      <p:ext uri="{BB962C8B-B14F-4D97-AF65-F5344CB8AC3E}">
        <p14:creationId xmlns:p14="http://schemas.microsoft.com/office/powerpoint/2010/main" val="3455243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FC10CF-E01E-4C44-A6CD-DAB1E20E3A27}" type="datetimeFigureOut">
              <a:rPr lang="en-US" smtClean="0"/>
              <a:t>1/21/2015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B3BE58-30FF-4645-A045-1F4B77F1EE44}" type="slidenum">
              <a:rPr lang="en-US" smtClean="0"/>
              <a:t>‹#›</a:t>
            </a:fld>
            <a:endParaRPr lang="en-US"/>
          </a:p>
        </p:txBody>
      </p:sp>
    </p:spTree>
    <p:extLst>
      <p:ext uri="{BB962C8B-B14F-4D97-AF65-F5344CB8AC3E}">
        <p14:creationId xmlns:p14="http://schemas.microsoft.com/office/powerpoint/2010/main" val="1246798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FC10CF-E01E-4C44-A6CD-DAB1E20E3A27}" type="datetimeFigureOut">
              <a:rPr lang="en-US" smtClean="0"/>
              <a:t>1/21/2015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B3BE58-30FF-4645-A045-1F4B77F1EE44}" type="slidenum">
              <a:rPr lang="en-US" smtClean="0"/>
              <a:t>‹#›</a:t>
            </a:fld>
            <a:endParaRPr lang="en-US"/>
          </a:p>
        </p:txBody>
      </p:sp>
    </p:spTree>
    <p:extLst>
      <p:ext uri="{BB962C8B-B14F-4D97-AF65-F5344CB8AC3E}">
        <p14:creationId xmlns:p14="http://schemas.microsoft.com/office/powerpoint/2010/main" val="3022266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FC10CF-E01E-4C44-A6CD-DAB1E20E3A27}" type="datetimeFigureOut">
              <a:rPr lang="en-US" smtClean="0"/>
              <a:t>1/21/2015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B3BE58-30FF-4645-A045-1F4B77F1EE44}" type="slidenum">
              <a:rPr lang="en-US" smtClean="0"/>
              <a:t>‹#›</a:t>
            </a:fld>
            <a:endParaRPr lang="en-US"/>
          </a:p>
        </p:txBody>
      </p:sp>
    </p:spTree>
    <p:extLst>
      <p:ext uri="{BB962C8B-B14F-4D97-AF65-F5344CB8AC3E}">
        <p14:creationId xmlns:p14="http://schemas.microsoft.com/office/powerpoint/2010/main" val="2463292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FC10CF-E01E-4C44-A6CD-DAB1E20E3A27}" type="datetimeFigureOut">
              <a:rPr lang="en-US" smtClean="0"/>
              <a:t>1/21/2015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B3BE58-30FF-4645-A045-1F4B77F1EE44}" type="slidenum">
              <a:rPr lang="en-US" smtClean="0"/>
              <a:t>‹#›</a:t>
            </a:fld>
            <a:endParaRPr lang="en-US"/>
          </a:p>
        </p:txBody>
      </p:sp>
    </p:spTree>
    <p:extLst>
      <p:ext uri="{BB962C8B-B14F-4D97-AF65-F5344CB8AC3E}">
        <p14:creationId xmlns:p14="http://schemas.microsoft.com/office/powerpoint/2010/main" val="3057516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FC10CF-E01E-4C44-A6CD-DAB1E20E3A27}" type="datetimeFigureOut">
              <a:rPr lang="en-US" smtClean="0"/>
              <a:t>1/21/2015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B3BE58-30FF-4645-A045-1F4B77F1EE44}" type="slidenum">
              <a:rPr lang="en-US" smtClean="0"/>
              <a:t>‹#›</a:t>
            </a:fld>
            <a:endParaRPr lang="en-US"/>
          </a:p>
        </p:txBody>
      </p:sp>
    </p:spTree>
    <p:extLst>
      <p:ext uri="{BB962C8B-B14F-4D97-AF65-F5344CB8AC3E}">
        <p14:creationId xmlns:p14="http://schemas.microsoft.com/office/powerpoint/2010/main" val="1997582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38000">
              <a:schemeClr val="bg1">
                <a:lumMod val="95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FC10CF-E01E-4C44-A6CD-DAB1E20E3A27}" type="datetimeFigureOut">
              <a:rPr lang="en-US" smtClean="0"/>
              <a:t>1/21/2015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B3BE58-30FF-4645-A045-1F4B77F1EE44}" type="slidenum">
              <a:rPr lang="en-US" smtClean="0"/>
              <a:t>‹#›</a:t>
            </a:fld>
            <a:endParaRPr lang="en-US"/>
          </a:p>
        </p:txBody>
      </p:sp>
    </p:spTree>
    <p:extLst>
      <p:ext uri="{BB962C8B-B14F-4D97-AF65-F5344CB8AC3E}">
        <p14:creationId xmlns:p14="http://schemas.microsoft.com/office/powerpoint/2010/main" val="3761500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www.google.com/url?sa=i&amp;rct=j&amp;q=&amp;esrc=s&amp;frm=1&amp;source=images&amp;cd=&amp;cad=rja&amp;uact=8&amp;ved=0CAcQjRw&amp;url=http://www.strangeusa.com/&amp;ei=vii4VOn6KYSTyQTRlICgCA&amp;bvm=bv.83829542,d.aWw&amp;psig=AFQjCNHJFtabOFq-f0hFB8YCnd7MjDZCiQ&amp;ust=1421441518142715"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w&amp;url=http://www.al.com/news/index.ssf/2014/12/how_many_calories_are_in_that.html&amp;ei=syK4VNSGKYqtyATn8IHgBg&amp;bvm=bv.83829542,d.aWw&amp;psig=AFQjCNGQNUA0wHRNkQ0FrN9LS544i8BwjA&amp;ust=1421439922542931"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w&amp;url=http://www.fda.gov/Food/GuidanceRegulation/GuidanceDocumentsRegulatoryInformation/LabelingNutrition/ucm385663.htm&amp;ei=FTG5VKjuOo_doATKk4H4Aw&amp;bvm=bv.83829542,d.cGU&amp;psig=AFQjCNE64Lw-ESRelQYxmoOyMQg0jGiW0Q&amp;ust=1421509259862301"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hyperlink" Target="http://www.google.com/url?sa=i&amp;rct=j&amp;q=&amp;esrc=s&amp;frm=1&amp;source=images&amp;cd=&amp;cad=rja&amp;uact=8&amp;ved=0CAcQjRw&amp;url=http://www.goodhousekeeping.com/holidays/gift-ideas/cookbooks-christmas-gift-books&amp;ei=RWi5VNLRD9CToQS744LwAw&amp;bvm=bv.83829542,d.cGU&amp;psig=AFQjCNHkFyOKUXmL_2dUD3Kjonm31Tulyw&amp;ust=1421522590761185" TargetMode="Externa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google.com/url?sa=i&amp;rct=j&amp;q=&amp;esrc=s&amp;frm=1&amp;source=images&amp;cd=&amp;cad=rja&amp;uact=8&amp;ved=0CAcQjRw&amp;url=http://www.dianamarinova.com/freelance-interview-what-questions-to-ask-the-client/&amp;ei=7SG4VNLWLYj5yQT2pYBw&amp;bvm=bv.83829542,d.aWw&amp;psig=AFQjCNGUkp0eJUZUcRL0Wm2-LDiGQ_o3JA&amp;ust=1421439832372958"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5400" y="5791200"/>
            <a:ext cx="6400800" cy="1371600"/>
          </a:xfrm>
        </p:spPr>
        <p:txBody>
          <a:bodyPr>
            <a:normAutofit/>
          </a:bodyPr>
          <a:lstStyle/>
          <a:p>
            <a:r>
              <a:rPr lang="en-US" sz="2800" dirty="0" smtClean="0">
                <a:solidFill>
                  <a:schemeClr val="tx1"/>
                </a:solidFill>
              </a:rPr>
              <a:t>Presented by Sacramento County</a:t>
            </a:r>
            <a:endParaRPr lang="en-US" sz="2800" dirty="0">
              <a:solidFill>
                <a:schemeClr val="tx1"/>
              </a:solidFill>
            </a:endParaRPr>
          </a:p>
        </p:txBody>
      </p:sp>
      <p:pic>
        <p:nvPicPr>
          <p:cNvPr id="9226" name="Picture 10" descr="http://www.strangeusa.com/images/usa-blue.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286000"/>
            <a:ext cx="4338998"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57201"/>
            <a:ext cx="7911586" cy="5233988"/>
          </a:xfrm>
          <a:prstGeom prst="rect">
            <a:avLst/>
          </a:prstGeom>
          <a:noFill/>
          <a:ln w="155575">
            <a:solidFill>
              <a:srgbClr val="204D84"/>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p:cNvSpPr>
            <a:spLocks noChangeAspect="1"/>
          </p:cNvSpPr>
          <p:nvPr/>
        </p:nvSpPr>
        <p:spPr>
          <a:xfrm>
            <a:off x="2977792" y="1713511"/>
            <a:ext cx="3023255" cy="298006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effectLst>
                  <a:outerShdw blurRad="38100" dist="38100" dir="2700000" algn="tl">
                    <a:srgbClr val="000000">
                      <a:alpha val="43137"/>
                    </a:srgbClr>
                  </a:outerShdw>
                </a:effectLst>
                <a:latin typeface="Maiandra GD" panose="020E0502030308020204" pitchFamily="34" charset="0"/>
              </a:rPr>
              <a:t>FDA FINAL RULE ON </a:t>
            </a:r>
            <a:br>
              <a:rPr lang="en-US" sz="2400" b="1" dirty="0">
                <a:solidFill>
                  <a:schemeClr val="bg1"/>
                </a:solidFill>
                <a:effectLst>
                  <a:outerShdw blurRad="38100" dist="38100" dir="2700000" algn="tl">
                    <a:srgbClr val="000000">
                      <a:alpha val="43137"/>
                    </a:srgbClr>
                  </a:outerShdw>
                </a:effectLst>
                <a:latin typeface="Maiandra GD" panose="020E0502030308020204" pitchFamily="34" charset="0"/>
              </a:rPr>
            </a:br>
            <a:r>
              <a:rPr lang="en-US" sz="2400" b="1" dirty="0">
                <a:solidFill>
                  <a:schemeClr val="bg1"/>
                </a:solidFill>
                <a:effectLst>
                  <a:outerShdw blurRad="38100" dist="38100" dir="2700000" algn="tl">
                    <a:srgbClr val="000000">
                      <a:alpha val="43137"/>
                    </a:srgbClr>
                  </a:outerShdw>
                </a:effectLst>
                <a:latin typeface="Maiandra GD" panose="020E0502030308020204" pitchFamily="34" charset="0"/>
              </a:rPr>
              <a:t>MENU LABELING </a:t>
            </a:r>
            <a:endParaRPr lang="en-US" sz="2400" dirty="0">
              <a:latin typeface="Maiandra GD" panose="020E0502030308020204" pitchFamily="34" charset="0"/>
            </a:endParaRPr>
          </a:p>
        </p:txBody>
      </p:sp>
    </p:spTree>
    <p:extLst>
      <p:ext uri="{BB962C8B-B14F-4D97-AF65-F5344CB8AC3E}">
        <p14:creationId xmlns:p14="http://schemas.microsoft.com/office/powerpoint/2010/main" val="6965437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1447800"/>
          </a:xfrm>
          <a:prstGeom prst="rect">
            <a:avLst/>
          </a:prstGeom>
          <a:gradFill flip="none" rotWithShape="1">
            <a:gsLst>
              <a:gs pos="90000">
                <a:srgbClr val="204D84"/>
              </a:gs>
              <a:gs pos="0">
                <a:srgbClr val="3276C8"/>
              </a:gs>
            </a:gsLst>
            <a:path path="rect">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175419"/>
            <a:ext cx="8686800" cy="1096962"/>
          </a:xfrm>
        </p:spPr>
        <p:txBody>
          <a:bodyPr>
            <a:noAutofit/>
          </a:bodyPr>
          <a:lstStyle/>
          <a:p>
            <a:r>
              <a:rPr lang="en-US" sz="3600" b="1" dirty="0" smtClean="0">
                <a:solidFill>
                  <a:schemeClr val="bg1"/>
                </a:solidFill>
                <a:effectLst>
                  <a:outerShdw blurRad="38100" dist="38100" dir="2700000" algn="tl">
                    <a:srgbClr val="000000">
                      <a:alpha val="43137"/>
                    </a:srgbClr>
                  </a:outerShdw>
                </a:effectLst>
              </a:rPr>
              <a:t>The </a:t>
            </a:r>
            <a:r>
              <a:rPr lang="en-US" sz="3600" b="1" dirty="0">
                <a:solidFill>
                  <a:schemeClr val="bg1"/>
                </a:solidFill>
                <a:effectLst>
                  <a:outerShdw blurRad="38100" dist="38100" dir="2700000" algn="tl">
                    <a:srgbClr val="000000">
                      <a:alpha val="43137"/>
                    </a:srgbClr>
                  </a:outerShdw>
                </a:effectLst>
              </a:rPr>
              <a:t>C</a:t>
            </a:r>
            <a:r>
              <a:rPr lang="en-US" sz="3600" b="1" dirty="0" smtClean="0">
                <a:solidFill>
                  <a:schemeClr val="bg1"/>
                </a:solidFill>
                <a:effectLst>
                  <a:outerShdw blurRad="38100" dist="38100" dir="2700000" algn="tl">
                    <a:srgbClr val="000000">
                      <a:alpha val="43137"/>
                    </a:srgbClr>
                  </a:outerShdw>
                </a:effectLst>
              </a:rPr>
              <a:t>alories </a:t>
            </a:r>
            <a:r>
              <a:rPr lang="en-US" sz="3600" b="1" dirty="0">
                <a:solidFill>
                  <a:schemeClr val="bg1"/>
                </a:solidFill>
                <a:effectLst>
                  <a:outerShdw blurRad="38100" dist="38100" dir="2700000" algn="tl">
                    <a:srgbClr val="000000">
                      <a:alpha val="43137"/>
                    </a:srgbClr>
                  </a:outerShdw>
                </a:effectLst>
              </a:rPr>
              <a:t>F</a:t>
            </a:r>
            <a:r>
              <a:rPr lang="en-US" sz="3600" b="1" dirty="0" smtClean="0">
                <a:solidFill>
                  <a:schemeClr val="bg1"/>
                </a:solidFill>
                <a:effectLst>
                  <a:outerShdw blurRad="38100" dist="38100" dir="2700000" algn="tl">
                    <a:srgbClr val="000000">
                      <a:alpha val="43137"/>
                    </a:srgbClr>
                  </a:outerShdw>
                </a:effectLst>
              </a:rPr>
              <a:t>or </a:t>
            </a:r>
            <a:r>
              <a:rPr lang="en-US" sz="3600" b="1" dirty="0">
                <a:solidFill>
                  <a:schemeClr val="bg1"/>
                </a:solidFill>
                <a:effectLst>
                  <a:outerShdw blurRad="38100" dist="38100" dir="2700000" algn="tl">
                    <a:srgbClr val="000000">
                      <a:alpha val="43137"/>
                    </a:srgbClr>
                  </a:outerShdw>
                </a:effectLst>
              </a:rPr>
              <a:t>S</a:t>
            </a:r>
            <a:r>
              <a:rPr lang="en-US" sz="3600" b="1" dirty="0" smtClean="0">
                <a:solidFill>
                  <a:schemeClr val="bg1"/>
                </a:solidFill>
                <a:effectLst>
                  <a:outerShdw blurRad="38100" dist="38100" dir="2700000" algn="tl">
                    <a:srgbClr val="000000">
                      <a:alpha val="43137"/>
                    </a:srgbClr>
                  </a:outerShdw>
                </a:effectLst>
              </a:rPr>
              <a:t>tandard </a:t>
            </a:r>
            <a:r>
              <a:rPr lang="en-US" sz="3600" b="1" dirty="0">
                <a:solidFill>
                  <a:schemeClr val="bg1"/>
                </a:solidFill>
                <a:effectLst>
                  <a:outerShdw blurRad="38100" dist="38100" dir="2700000" algn="tl">
                    <a:srgbClr val="000000">
                      <a:alpha val="43137"/>
                    </a:srgbClr>
                  </a:outerShdw>
                </a:effectLst>
              </a:rPr>
              <a:t>M</a:t>
            </a:r>
            <a:r>
              <a:rPr lang="en-US" sz="3600" b="1" dirty="0" smtClean="0">
                <a:solidFill>
                  <a:schemeClr val="bg1"/>
                </a:solidFill>
                <a:effectLst>
                  <a:outerShdw blurRad="38100" dist="38100" dir="2700000" algn="tl">
                    <a:srgbClr val="000000">
                      <a:alpha val="43137"/>
                    </a:srgbClr>
                  </a:outerShdw>
                </a:effectLst>
              </a:rPr>
              <a:t>enu </a:t>
            </a:r>
            <a:r>
              <a:rPr lang="en-US" sz="3600" b="1" dirty="0">
                <a:solidFill>
                  <a:schemeClr val="bg1"/>
                </a:solidFill>
                <a:effectLst>
                  <a:outerShdw blurRad="38100" dist="38100" dir="2700000" algn="tl">
                    <a:srgbClr val="000000">
                      <a:alpha val="43137"/>
                    </a:srgbClr>
                  </a:outerShdw>
                </a:effectLst>
              </a:rPr>
              <a:t>I</a:t>
            </a:r>
            <a:r>
              <a:rPr lang="en-US" sz="3600" b="1" dirty="0" smtClean="0">
                <a:solidFill>
                  <a:schemeClr val="bg1"/>
                </a:solidFill>
                <a:effectLst>
                  <a:outerShdw blurRad="38100" dist="38100" dir="2700000" algn="tl">
                    <a:srgbClr val="000000">
                      <a:alpha val="43137"/>
                    </a:srgbClr>
                  </a:outerShdw>
                </a:effectLst>
              </a:rPr>
              <a:t>tems </a:t>
            </a:r>
            <a:r>
              <a:rPr lang="en-US" sz="3600" b="1" dirty="0">
                <a:solidFill>
                  <a:schemeClr val="bg1"/>
                </a:solidFill>
                <a:effectLst>
                  <a:outerShdw blurRad="38100" dist="38100" dir="2700000" algn="tl">
                    <a:srgbClr val="000000">
                      <a:alpha val="43137"/>
                    </a:srgbClr>
                  </a:outerShdw>
                </a:effectLst>
              </a:rPr>
              <a:t>M</a:t>
            </a:r>
            <a:r>
              <a:rPr lang="en-US" sz="3600" b="1" dirty="0" smtClean="0">
                <a:solidFill>
                  <a:schemeClr val="bg1"/>
                </a:solidFill>
                <a:effectLst>
                  <a:outerShdw blurRad="38100" dist="38100" dir="2700000" algn="tl">
                    <a:srgbClr val="000000">
                      <a:alpha val="43137"/>
                    </a:srgbClr>
                  </a:outerShdw>
                </a:effectLst>
              </a:rPr>
              <a:t>ust be Declared in the Following </a:t>
            </a:r>
            <a:r>
              <a:rPr lang="en-US" sz="3600" b="1" dirty="0">
                <a:solidFill>
                  <a:schemeClr val="bg1"/>
                </a:solidFill>
                <a:effectLst>
                  <a:outerShdw blurRad="38100" dist="38100" dir="2700000" algn="tl">
                    <a:srgbClr val="000000">
                      <a:alpha val="43137"/>
                    </a:srgbClr>
                  </a:outerShdw>
                </a:effectLst>
              </a:rPr>
              <a:t>M</a:t>
            </a:r>
            <a:r>
              <a:rPr lang="en-US" sz="3600" b="1" dirty="0" smtClean="0">
                <a:solidFill>
                  <a:schemeClr val="bg1"/>
                </a:solidFill>
                <a:effectLst>
                  <a:outerShdw blurRad="38100" dist="38100" dir="2700000" algn="tl">
                    <a:srgbClr val="000000">
                      <a:alpha val="43137"/>
                    </a:srgbClr>
                  </a:outerShdw>
                </a:effectLst>
              </a:rPr>
              <a:t>anner:</a:t>
            </a:r>
            <a:endParaRPr lang="en-US" sz="3600" b="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7619" y="1676401"/>
            <a:ext cx="8382000" cy="1524000"/>
          </a:xfrm>
        </p:spPr>
        <p:txBody>
          <a:bodyPr>
            <a:normAutofit/>
          </a:bodyPr>
          <a:lstStyle/>
          <a:p>
            <a:pPr>
              <a:buFont typeface="Wingdings" panose="05000000000000000000" pitchFamily="2" charset="2"/>
              <a:buChar char="Ø"/>
            </a:pPr>
            <a:r>
              <a:rPr lang="en-US" sz="2400" dirty="0" smtClean="0"/>
              <a:t>The number of calories must be listed adjacent to the name or the price, in a type size no smaller than the type size of the name or the price, whichever is smaller.</a:t>
            </a:r>
          </a:p>
          <a:p>
            <a:pPr marL="461963" indent="-461963">
              <a:buFont typeface="+mj-lt"/>
              <a:buAutoNum type="arabicPeriod"/>
            </a:pPr>
            <a:endParaRPr lang="en-US" sz="700" dirty="0" smtClean="0"/>
          </a:p>
        </p:txBody>
      </p:sp>
      <p:sp>
        <p:nvSpPr>
          <p:cNvPr id="4" name="Rectangle 3"/>
          <p:cNvSpPr/>
          <p:nvPr/>
        </p:nvSpPr>
        <p:spPr>
          <a:xfrm>
            <a:off x="7162800" y="6400800"/>
            <a:ext cx="1715534" cy="276999"/>
          </a:xfrm>
          <a:prstGeom prst="rect">
            <a:avLst/>
          </a:prstGeom>
        </p:spPr>
        <p:txBody>
          <a:bodyPr wrap="none">
            <a:spAutoFit/>
          </a:bodyPr>
          <a:lstStyle/>
          <a:p>
            <a:r>
              <a:rPr lang="en-US" sz="1200" dirty="0">
                <a:latin typeface="Times New Roman"/>
                <a:cs typeface="Times New Roman"/>
              </a:rPr>
              <a:t>§</a:t>
            </a:r>
            <a:r>
              <a:rPr lang="en-US" sz="1200" dirty="0"/>
              <a:t> 101.11 (b)(2)(</a:t>
            </a:r>
            <a:r>
              <a:rPr lang="en-US" sz="1200" dirty="0" err="1"/>
              <a:t>i</a:t>
            </a:r>
            <a:r>
              <a:rPr lang="en-US" sz="1200" dirty="0" smtClean="0"/>
              <a:t>)(A)(1-3)</a:t>
            </a:r>
            <a:endParaRPr lang="en-US" sz="1200" dirty="0"/>
          </a:p>
        </p:txBody>
      </p:sp>
      <p:pic>
        <p:nvPicPr>
          <p:cNvPr id="9" name="Picture 8" descr="http://imgick.al.com/home/advance-media/width620/img/national_desk_food_blog/photo/16429053-standard.jp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6064096" y="3126792"/>
            <a:ext cx="2851785" cy="1986915"/>
          </a:xfrm>
          <a:prstGeom prst="rect">
            <a:avLst/>
          </a:prstGeom>
          <a:noFill/>
          <a:extLst/>
        </p:spPr>
      </p:pic>
      <p:sp>
        <p:nvSpPr>
          <p:cNvPr id="5" name="Rectangle 4"/>
          <p:cNvSpPr/>
          <p:nvPr/>
        </p:nvSpPr>
        <p:spPr>
          <a:xfrm>
            <a:off x="434269" y="2590800"/>
            <a:ext cx="5657536" cy="3567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indent="-400050">
              <a:buFont typeface="Wingdings" panose="05000000000000000000" pitchFamily="2" charset="2"/>
              <a:buChar char="Ø"/>
            </a:pPr>
            <a:r>
              <a:rPr lang="en-US" sz="2400" dirty="0" smtClean="0">
                <a:solidFill>
                  <a:schemeClr val="tx1"/>
                </a:solidFill>
              </a:rPr>
              <a:t>Number of calories must be declared to </a:t>
            </a:r>
          </a:p>
          <a:p>
            <a:pPr marL="857250" lvl="1" indent="-400050">
              <a:buFont typeface="Calibri" panose="020F0502020204030204" pitchFamily="34" charset="0"/>
              <a:buChar char="-"/>
            </a:pPr>
            <a:r>
              <a:rPr lang="en-US" sz="2400" dirty="0" smtClean="0">
                <a:solidFill>
                  <a:schemeClr val="tx1"/>
                </a:solidFill>
              </a:rPr>
              <a:t>5-calorie increment – 50 calories</a:t>
            </a:r>
          </a:p>
          <a:p>
            <a:pPr marL="857250" lvl="1" indent="-400050">
              <a:buFont typeface="Calibri" panose="020F0502020204030204" pitchFamily="34" charset="0"/>
              <a:buChar char="-"/>
            </a:pPr>
            <a:r>
              <a:rPr lang="en-US" sz="2400" dirty="0" smtClean="0">
                <a:solidFill>
                  <a:schemeClr val="tx1"/>
                </a:solidFill>
              </a:rPr>
              <a:t>10-calorie increment &gt; 50 calories</a:t>
            </a:r>
          </a:p>
          <a:p>
            <a:pPr lvl="1"/>
            <a:endParaRPr lang="en-US" sz="800" dirty="0">
              <a:solidFill>
                <a:schemeClr val="tx1"/>
              </a:solidFill>
            </a:endParaRPr>
          </a:p>
          <a:p>
            <a:pPr marL="400050" indent="-400050">
              <a:lnSpc>
                <a:spcPct val="110000"/>
              </a:lnSpc>
              <a:spcBef>
                <a:spcPts val="0"/>
              </a:spcBef>
              <a:buFont typeface="Wingdings" panose="05000000000000000000" pitchFamily="2" charset="2"/>
              <a:buChar char="Ø"/>
            </a:pPr>
            <a:r>
              <a:rPr lang="en-US" sz="2400" dirty="0">
                <a:solidFill>
                  <a:schemeClr val="tx1"/>
                </a:solidFill>
              </a:rPr>
              <a:t>The term “Calories” or “Cal” must appear as a heading above a column listing the number of calories.</a:t>
            </a:r>
          </a:p>
          <a:p>
            <a:pPr algn="ctr"/>
            <a:endParaRPr lang="en-US" dirty="0">
              <a:solidFill>
                <a:schemeClr val="tx1"/>
              </a:solidFill>
            </a:endParaRPr>
          </a:p>
        </p:txBody>
      </p:sp>
    </p:spTree>
    <p:extLst>
      <p:ext uri="{BB962C8B-B14F-4D97-AF65-F5344CB8AC3E}">
        <p14:creationId xmlns:p14="http://schemas.microsoft.com/office/powerpoint/2010/main" val="2869673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371600"/>
          </a:xfrm>
          <a:prstGeom prst="rect">
            <a:avLst/>
          </a:prstGeom>
          <a:gradFill flip="none" rotWithShape="1">
            <a:gsLst>
              <a:gs pos="90000">
                <a:srgbClr val="204D84"/>
              </a:gs>
              <a:gs pos="0">
                <a:srgbClr val="3276C8"/>
              </a:gs>
            </a:gsLst>
            <a:path path="rect">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37319"/>
            <a:ext cx="8229600" cy="1173162"/>
          </a:xfrm>
        </p:spPr>
        <p:txBody>
          <a:bodyPr>
            <a:noAutofit/>
          </a:bodyPr>
          <a:lstStyle/>
          <a:p>
            <a:r>
              <a:rPr lang="en-US" sz="3600" b="1" dirty="0" smtClean="0">
                <a:solidFill>
                  <a:schemeClr val="bg1"/>
                </a:solidFill>
                <a:effectLst>
                  <a:outerShdw blurRad="38100" dist="38100" dir="2700000" algn="tl">
                    <a:srgbClr val="000000">
                      <a:alpha val="43137"/>
                    </a:srgbClr>
                  </a:outerShdw>
                </a:effectLst>
              </a:rPr>
              <a:t>Additional </a:t>
            </a:r>
            <a:r>
              <a:rPr lang="en-US" sz="3600" b="1" dirty="0">
                <a:solidFill>
                  <a:schemeClr val="bg1"/>
                </a:solidFill>
                <a:effectLst>
                  <a:outerShdw blurRad="38100" dist="38100" dir="2700000" algn="tl">
                    <a:srgbClr val="000000">
                      <a:alpha val="43137"/>
                    </a:srgbClr>
                  </a:outerShdw>
                </a:effectLst>
              </a:rPr>
              <a:t>R</a:t>
            </a:r>
            <a:r>
              <a:rPr lang="en-US" sz="3600" b="1" dirty="0" smtClean="0">
                <a:solidFill>
                  <a:schemeClr val="bg1"/>
                </a:solidFill>
                <a:effectLst>
                  <a:outerShdw blurRad="38100" dist="38100" dir="2700000" algn="tl">
                    <a:srgbClr val="000000">
                      <a:alpha val="43137"/>
                    </a:srgbClr>
                  </a:outerShdw>
                </a:effectLst>
              </a:rPr>
              <a:t>equirements </a:t>
            </a:r>
            <a:r>
              <a:rPr lang="en-US" sz="3600" b="1" dirty="0">
                <a:solidFill>
                  <a:schemeClr val="bg1"/>
                </a:solidFill>
                <a:effectLst>
                  <a:outerShdw blurRad="38100" dist="38100" dir="2700000" algn="tl">
                    <a:srgbClr val="000000">
                      <a:alpha val="43137"/>
                    </a:srgbClr>
                  </a:outerShdw>
                </a:effectLst>
              </a:rPr>
              <a:t>T</a:t>
            </a:r>
            <a:r>
              <a:rPr lang="en-US" sz="3600" b="1" dirty="0" smtClean="0">
                <a:solidFill>
                  <a:schemeClr val="bg1"/>
                </a:solidFill>
                <a:effectLst>
                  <a:outerShdw blurRad="38100" dist="38100" dir="2700000" algn="tl">
                    <a:srgbClr val="000000">
                      <a:alpha val="43137"/>
                    </a:srgbClr>
                  </a:outerShdw>
                </a:effectLst>
              </a:rPr>
              <a:t>hat </a:t>
            </a:r>
            <a:r>
              <a:rPr lang="en-US" sz="3600" b="1" dirty="0">
                <a:solidFill>
                  <a:schemeClr val="bg1"/>
                </a:solidFill>
                <a:effectLst>
                  <a:outerShdw blurRad="38100" dist="38100" dir="2700000" algn="tl">
                    <a:srgbClr val="000000">
                      <a:alpha val="43137"/>
                    </a:srgbClr>
                  </a:outerShdw>
                </a:effectLst>
              </a:rPr>
              <a:t>A</a:t>
            </a:r>
            <a:r>
              <a:rPr lang="en-US" sz="3600" b="1" dirty="0" smtClean="0">
                <a:solidFill>
                  <a:schemeClr val="bg1"/>
                </a:solidFill>
                <a:effectLst>
                  <a:outerShdw blurRad="38100" dist="38100" dir="2700000" algn="tl">
                    <a:srgbClr val="000000">
                      <a:alpha val="43137"/>
                    </a:srgbClr>
                  </a:outerShdw>
                </a:effectLst>
              </a:rPr>
              <a:t>pply to Each </a:t>
            </a:r>
            <a:r>
              <a:rPr lang="en-US" sz="3600" b="1" dirty="0">
                <a:solidFill>
                  <a:schemeClr val="bg1"/>
                </a:solidFill>
                <a:effectLst>
                  <a:outerShdw blurRad="38100" dist="38100" dir="2700000" algn="tl">
                    <a:srgbClr val="000000">
                      <a:alpha val="43137"/>
                    </a:srgbClr>
                  </a:outerShdw>
                </a:effectLst>
              </a:rPr>
              <a:t>I</a:t>
            </a:r>
            <a:r>
              <a:rPr lang="en-US" sz="3600" b="1" dirty="0" smtClean="0">
                <a:solidFill>
                  <a:schemeClr val="bg1"/>
                </a:solidFill>
                <a:effectLst>
                  <a:outerShdw blurRad="38100" dist="38100" dir="2700000" algn="tl">
                    <a:srgbClr val="000000">
                      <a:alpha val="43137"/>
                    </a:srgbClr>
                  </a:outerShdw>
                </a:effectLst>
              </a:rPr>
              <a:t>ndividual </a:t>
            </a:r>
            <a:r>
              <a:rPr lang="en-US" sz="3600" b="1" dirty="0">
                <a:solidFill>
                  <a:schemeClr val="bg1"/>
                </a:solidFill>
                <a:effectLst>
                  <a:outerShdw blurRad="38100" dist="38100" dir="2700000" algn="tl">
                    <a:srgbClr val="000000">
                      <a:alpha val="43137"/>
                    </a:srgbClr>
                  </a:outerShdw>
                </a:effectLst>
              </a:rPr>
              <a:t>V</a:t>
            </a:r>
            <a:r>
              <a:rPr lang="en-US" sz="3600" b="1" dirty="0" smtClean="0">
                <a:solidFill>
                  <a:schemeClr val="bg1"/>
                </a:solidFill>
                <a:effectLst>
                  <a:outerShdw blurRad="38100" dist="38100" dir="2700000" algn="tl">
                    <a:srgbClr val="000000">
                      <a:alpha val="43137"/>
                    </a:srgbClr>
                  </a:outerShdw>
                </a:effectLst>
              </a:rPr>
              <a:t>ariable </a:t>
            </a:r>
            <a:r>
              <a:rPr lang="en-US" sz="3600" b="1" dirty="0">
                <a:solidFill>
                  <a:schemeClr val="bg1"/>
                </a:solidFill>
                <a:effectLst>
                  <a:outerShdw blurRad="38100" dist="38100" dir="2700000" algn="tl">
                    <a:srgbClr val="000000">
                      <a:alpha val="43137"/>
                    </a:srgbClr>
                  </a:outerShdw>
                </a:effectLst>
              </a:rPr>
              <a:t>M</a:t>
            </a:r>
            <a:r>
              <a:rPr lang="en-US" sz="3600" b="1" dirty="0" smtClean="0">
                <a:solidFill>
                  <a:schemeClr val="bg1"/>
                </a:solidFill>
                <a:effectLst>
                  <a:outerShdw blurRad="38100" dist="38100" dir="2700000" algn="tl">
                    <a:srgbClr val="000000">
                      <a:alpha val="43137"/>
                    </a:srgbClr>
                  </a:outerShdw>
                </a:effectLst>
              </a:rPr>
              <a:t>enu </a:t>
            </a:r>
            <a:r>
              <a:rPr lang="en-US" sz="3600" b="1" dirty="0">
                <a:solidFill>
                  <a:schemeClr val="bg1"/>
                </a:solidFill>
                <a:effectLst>
                  <a:outerShdw blurRad="38100" dist="38100" dir="2700000" algn="tl">
                    <a:srgbClr val="000000">
                      <a:alpha val="43137"/>
                    </a:srgbClr>
                  </a:outerShdw>
                </a:effectLst>
              </a:rPr>
              <a:t>I</a:t>
            </a:r>
            <a:r>
              <a:rPr lang="en-US" sz="3600" b="1" dirty="0" smtClean="0">
                <a:solidFill>
                  <a:schemeClr val="bg1"/>
                </a:solidFill>
                <a:effectLst>
                  <a:outerShdw blurRad="38100" dist="38100" dir="2700000" algn="tl">
                    <a:srgbClr val="000000">
                      <a:alpha val="43137"/>
                    </a:srgbClr>
                  </a:outerShdw>
                </a:effectLst>
              </a:rPr>
              <a:t>tem</a:t>
            </a:r>
            <a:r>
              <a:rPr lang="en-US" b="1" dirty="0" smtClean="0">
                <a:solidFill>
                  <a:schemeClr val="bg1"/>
                </a:solidFill>
                <a:effectLst>
                  <a:outerShdw blurRad="38100" dist="38100" dir="2700000" algn="tl">
                    <a:srgbClr val="000000">
                      <a:alpha val="43137"/>
                    </a:srgbClr>
                  </a:outerShdw>
                </a:effectLst>
              </a:rPr>
              <a:t>:</a:t>
            </a:r>
            <a:endParaRPr lang="en-US" b="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78936" y="1523999"/>
            <a:ext cx="8474364" cy="4724401"/>
          </a:xfrm>
        </p:spPr>
        <p:txBody>
          <a:bodyPr>
            <a:noAutofit/>
          </a:bodyPr>
          <a:lstStyle/>
          <a:p>
            <a:pPr>
              <a:buFont typeface="Wingdings" panose="05000000000000000000" pitchFamily="2" charset="2"/>
              <a:buChar char="Ø"/>
            </a:pPr>
            <a:r>
              <a:rPr lang="en-US" sz="2400" dirty="0" smtClean="0"/>
              <a:t>The calories must be declared separately for each listed flavor or variety (e.g. “ice cream, dips, doughnuts”).</a:t>
            </a:r>
          </a:p>
          <a:p>
            <a:pPr>
              <a:buFont typeface="Wingdings" panose="05000000000000000000" pitchFamily="2" charset="2"/>
              <a:buChar char="Ø"/>
            </a:pPr>
            <a:endParaRPr lang="en-US" sz="400" dirty="0" smtClean="0"/>
          </a:p>
          <a:p>
            <a:pPr>
              <a:buFont typeface="Wingdings" panose="05000000000000000000" pitchFamily="2" charset="2"/>
              <a:buChar char="Ø"/>
            </a:pPr>
            <a:r>
              <a:rPr lang="en-US" sz="2400" dirty="0" smtClean="0"/>
              <a:t>When flavors or varieties have the same calorie amount (after rounding), the calorie declaration can be listed as a single calorie declaration.</a:t>
            </a:r>
          </a:p>
          <a:p>
            <a:pPr>
              <a:buFont typeface="Wingdings" panose="05000000000000000000" pitchFamily="2" charset="2"/>
              <a:buChar char="Ø"/>
            </a:pPr>
            <a:endParaRPr lang="en-US" sz="400" dirty="0" smtClean="0"/>
          </a:p>
          <a:p>
            <a:pPr>
              <a:buFont typeface="Wingdings" panose="05000000000000000000" pitchFamily="2" charset="2"/>
              <a:buChar char="Ø"/>
            </a:pPr>
            <a:r>
              <a:rPr lang="en-US" sz="2400" dirty="0" smtClean="0"/>
              <a:t>When a menu </a:t>
            </a:r>
            <a:r>
              <a:rPr lang="en-US" sz="2400" u="sng" dirty="0" smtClean="0"/>
              <a:t>does not list </a:t>
            </a:r>
            <a:r>
              <a:rPr lang="en-US" sz="2400" dirty="0" smtClean="0"/>
              <a:t>flavors or varieties but only includes a general description (e.g. “soft drinks”), the calories must be declared:</a:t>
            </a:r>
          </a:p>
          <a:p>
            <a:pPr lvl="1"/>
            <a:r>
              <a:rPr lang="en-US" sz="2000" dirty="0" smtClean="0"/>
              <a:t>with a slash between two options (e.g. “150/220”) </a:t>
            </a:r>
          </a:p>
          <a:p>
            <a:pPr marL="457200" lvl="1" indent="0" algn="ctr">
              <a:buNone/>
            </a:pPr>
            <a:r>
              <a:rPr lang="en-US" sz="2000" dirty="0" smtClean="0"/>
              <a:t>or </a:t>
            </a:r>
          </a:p>
          <a:p>
            <a:pPr lvl="1"/>
            <a:r>
              <a:rPr lang="en-US" sz="2000" dirty="0" smtClean="0"/>
              <a:t>with a range where more than two options are available (e.g. “150-220”)</a:t>
            </a:r>
            <a:endParaRPr lang="en-US" sz="2000" dirty="0"/>
          </a:p>
        </p:txBody>
      </p:sp>
      <p:sp>
        <p:nvSpPr>
          <p:cNvPr id="4" name="Rectangle 3"/>
          <p:cNvSpPr/>
          <p:nvPr/>
        </p:nvSpPr>
        <p:spPr>
          <a:xfrm>
            <a:off x="7162800" y="6400800"/>
            <a:ext cx="1590500" cy="276999"/>
          </a:xfrm>
          <a:prstGeom prst="rect">
            <a:avLst/>
          </a:prstGeom>
        </p:spPr>
        <p:txBody>
          <a:bodyPr wrap="none">
            <a:spAutoFit/>
          </a:bodyPr>
          <a:lstStyle/>
          <a:p>
            <a:r>
              <a:rPr lang="en-US" sz="1200" dirty="0">
                <a:latin typeface="Times New Roman"/>
                <a:cs typeface="Times New Roman"/>
              </a:rPr>
              <a:t>§</a:t>
            </a:r>
            <a:r>
              <a:rPr lang="en-US" sz="1200" dirty="0"/>
              <a:t> 101.11 (b)(2)(</a:t>
            </a:r>
            <a:r>
              <a:rPr lang="en-US" sz="1200" dirty="0" err="1"/>
              <a:t>i</a:t>
            </a:r>
            <a:r>
              <a:rPr lang="en-US" sz="1200" dirty="0"/>
              <a:t>)(A</a:t>
            </a:r>
            <a:r>
              <a:rPr lang="en-US" sz="1200" dirty="0" smtClean="0"/>
              <a:t>)(</a:t>
            </a:r>
            <a:r>
              <a:rPr lang="en-US" sz="1200" dirty="0"/>
              <a:t>4</a:t>
            </a:r>
            <a:r>
              <a:rPr lang="en-US" sz="1200" dirty="0" smtClean="0"/>
              <a:t>)</a:t>
            </a:r>
            <a:endParaRPr lang="en-US" sz="1200" dirty="0"/>
          </a:p>
        </p:txBody>
      </p:sp>
    </p:spTree>
    <p:extLst>
      <p:ext uri="{BB962C8B-B14F-4D97-AF65-F5344CB8AC3E}">
        <p14:creationId xmlns:p14="http://schemas.microsoft.com/office/powerpoint/2010/main" val="19313708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507671" y="4663630"/>
            <a:ext cx="3676073" cy="191369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9144000" cy="1447800"/>
          </a:xfrm>
          <a:prstGeom prst="rect">
            <a:avLst/>
          </a:prstGeom>
          <a:gradFill flip="none" rotWithShape="1">
            <a:gsLst>
              <a:gs pos="90000">
                <a:srgbClr val="204D84"/>
              </a:gs>
              <a:gs pos="0">
                <a:srgbClr val="3276C8"/>
              </a:gs>
            </a:gsLst>
            <a:path path="rect">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274638"/>
            <a:ext cx="8458200" cy="1143000"/>
          </a:xfrm>
        </p:spPr>
        <p:txBody>
          <a:bodyPr>
            <a:noAutofit/>
          </a:bodyPr>
          <a:lstStyle/>
          <a:p>
            <a:r>
              <a:rPr lang="en-US" sz="3600" b="1" dirty="0" smtClean="0">
                <a:solidFill>
                  <a:schemeClr val="bg1"/>
                </a:solidFill>
                <a:effectLst>
                  <a:outerShdw blurRad="38100" dist="38100" dir="2700000" algn="tl">
                    <a:srgbClr val="000000">
                      <a:alpha val="43137"/>
                    </a:srgbClr>
                  </a:outerShdw>
                </a:effectLst>
              </a:rPr>
              <a:t>When menu lists </a:t>
            </a:r>
            <a:r>
              <a:rPr lang="en-US" sz="3600" b="1" dirty="0">
                <a:solidFill>
                  <a:schemeClr val="bg1"/>
                </a:solidFill>
                <a:effectLst>
                  <a:outerShdw blurRad="38100" dist="38100" dir="2700000" algn="tl">
                    <a:srgbClr val="000000">
                      <a:alpha val="43137"/>
                    </a:srgbClr>
                  </a:outerShdw>
                </a:effectLst>
              </a:rPr>
              <a:t>toppings that can be added to a menu </a:t>
            </a:r>
            <a:r>
              <a:rPr lang="en-US" sz="3600" b="1" dirty="0" smtClean="0">
                <a:solidFill>
                  <a:schemeClr val="bg1"/>
                </a:solidFill>
                <a:effectLst>
                  <a:outerShdw blurRad="38100" dist="38100" dir="2700000" algn="tl">
                    <a:srgbClr val="000000">
                      <a:alpha val="43137"/>
                    </a:srgbClr>
                  </a:outerShdw>
                </a:effectLst>
              </a:rPr>
              <a:t>item:</a:t>
            </a:r>
            <a:endParaRPr lang="en-US" sz="3600" b="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81000" y="1588654"/>
            <a:ext cx="8458200" cy="3585026"/>
          </a:xfrm>
        </p:spPr>
        <p:txBody>
          <a:bodyPr>
            <a:noAutofit/>
          </a:bodyPr>
          <a:lstStyle/>
          <a:p>
            <a:pPr>
              <a:buFont typeface="Wingdings" panose="05000000000000000000" pitchFamily="2" charset="2"/>
              <a:buChar char="Ø"/>
            </a:pPr>
            <a:r>
              <a:rPr lang="en-US" sz="2000" dirty="0"/>
              <a:t>The calories must be declared for the basic preparation of the menu item as listed (</a:t>
            </a:r>
            <a:r>
              <a:rPr lang="en-US" sz="2000" i="1" dirty="0"/>
              <a:t>e.g., </a:t>
            </a:r>
            <a:r>
              <a:rPr lang="en-US" sz="2000" dirty="0"/>
              <a:t>‘‘small pizza pie,’’ ‘‘single scoop ice cream</a:t>
            </a:r>
            <a:r>
              <a:rPr lang="en-US" sz="2000" dirty="0" smtClean="0"/>
              <a:t>’’).</a:t>
            </a:r>
          </a:p>
          <a:p>
            <a:pPr>
              <a:buFont typeface="Wingdings" panose="05000000000000000000" pitchFamily="2" charset="2"/>
              <a:buChar char="Ø"/>
            </a:pPr>
            <a:endParaRPr lang="en-US" sz="400" dirty="0" smtClean="0"/>
          </a:p>
          <a:p>
            <a:pPr>
              <a:buFont typeface="Wingdings" panose="05000000000000000000" pitchFamily="2" charset="2"/>
              <a:buChar char="Ø"/>
            </a:pPr>
            <a:r>
              <a:rPr lang="en-US" sz="2000" dirty="0" smtClean="0"/>
              <a:t>The </a:t>
            </a:r>
            <a:r>
              <a:rPr lang="en-US" sz="2000" dirty="0"/>
              <a:t>calories must be separately declared for each topping listed </a:t>
            </a:r>
            <a:r>
              <a:rPr lang="en-US" sz="2000" dirty="0" smtClean="0"/>
              <a:t>(</a:t>
            </a:r>
            <a:r>
              <a:rPr lang="en-US" sz="2000" i="1" dirty="0"/>
              <a:t>e.g., </a:t>
            </a:r>
            <a:r>
              <a:rPr lang="en-US" sz="2000" dirty="0"/>
              <a:t>pepperoni, sausage, green peppers, onions on pizza; fudge, almonds, sprinkles on ice </a:t>
            </a:r>
            <a:r>
              <a:rPr lang="en-US" sz="2000" dirty="0" smtClean="0"/>
              <a:t>cream).</a:t>
            </a:r>
          </a:p>
          <a:p>
            <a:pPr lvl="1">
              <a:buFont typeface="Calibri" panose="020F0502020204030204" pitchFamily="34" charset="0"/>
              <a:buChar char="-"/>
            </a:pPr>
            <a:r>
              <a:rPr lang="en-US" sz="1800" dirty="0"/>
              <a:t>S</a:t>
            </a:r>
            <a:r>
              <a:rPr lang="en-US" sz="1800" dirty="0" smtClean="0"/>
              <a:t>pecifying </a:t>
            </a:r>
            <a:r>
              <a:rPr lang="en-US" sz="1800" dirty="0"/>
              <a:t>that the calories are added to the calories contained in the basic preparation of the menu item. </a:t>
            </a:r>
            <a:endParaRPr lang="en-US" sz="1800" dirty="0"/>
          </a:p>
          <a:p>
            <a:pPr>
              <a:buFont typeface="Wingdings" panose="05000000000000000000" pitchFamily="2" charset="2"/>
              <a:buChar char="Ø"/>
            </a:pPr>
            <a:r>
              <a:rPr lang="en-US" sz="2000" dirty="0" smtClean="0"/>
              <a:t>The </a:t>
            </a:r>
            <a:r>
              <a:rPr lang="en-US" sz="2000" dirty="0"/>
              <a:t>calories for each topping listed on the menu or menu board must be declared for each size of the menu item, or declared as a range.</a:t>
            </a:r>
          </a:p>
          <a:p>
            <a:pPr lvl="1">
              <a:buFont typeface="Calibri" panose="020F0502020204030204" pitchFamily="34" charset="0"/>
              <a:buChar char="-"/>
            </a:pPr>
            <a:endParaRPr lang="en-US" sz="2000" dirty="0" smtClean="0"/>
          </a:p>
          <a:p>
            <a:pPr lvl="1">
              <a:buFont typeface="Calibri" panose="020F0502020204030204" pitchFamily="34" charset="0"/>
              <a:buChar char="-"/>
            </a:pPr>
            <a:endParaRPr lang="en-US" sz="500" dirty="0" smtClean="0"/>
          </a:p>
        </p:txBody>
      </p:sp>
      <p:sp>
        <p:nvSpPr>
          <p:cNvPr id="4" name="Rectangle 3"/>
          <p:cNvSpPr/>
          <p:nvPr/>
        </p:nvSpPr>
        <p:spPr>
          <a:xfrm>
            <a:off x="7162800" y="6428555"/>
            <a:ext cx="1590500" cy="276999"/>
          </a:xfrm>
          <a:prstGeom prst="rect">
            <a:avLst/>
          </a:prstGeom>
        </p:spPr>
        <p:txBody>
          <a:bodyPr wrap="none">
            <a:spAutoFit/>
          </a:bodyPr>
          <a:lstStyle/>
          <a:p>
            <a:r>
              <a:rPr lang="en-US" sz="1200" dirty="0">
                <a:latin typeface="Times New Roman"/>
                <a:cs typeface="Times New Roman"/>
              </a:rPr>
              <a:t>§</a:t>
            </a:r>
            <a:r>
              <a:rPr lang="en-US" sz="1200" dirty="0"/>
              <a:t> 101.11 (b)(2)(</a:t>
            </a:r>
            <a:r>
              <a:rPr lang="en-US" sz="1200" dirty="0" err="1"/>
              <a:t>i</a:t>
            </a:r>
            <a:r>
              <a:rPr lang="en-US" sz="1200" dirty="0"/>
              <a:t>)(A</a:t>
            </a:r>
            <a:r>
              <a:rPr lang="en-US" sz="1200" dirty="0" smtClean="0"/>
              <a:t>)(5)</a:t>
            </a:r>
            <a:endParaRPr lang="en-US" sz="1200" dirty="0"/>
          </a:p>
        </p:txBody>
      </p:sp>
      <p:sp>
        <p:nvSpPr>
          <p:cNvPr id="5" name="TextBox 4"/>
          <p:cNvSpPr txBox="1"/>
          <p:nvPr/>
        </p:nvSpPr>
        <p:spPr>
          <a:xfrm>
            <a:off x="2819400" y="4713470"/>
            <a:ext cx="3124200" cy="461665"/>
          </a:xfrm>
          <a:prstGeom prst="rect">
            <a:avLst/>
          </a:prstGeom>
          <a:noFill/>
        </p:spPr>
        <p:txBody>
          <a:bodyPr wrap="square" rtlCol="0">
            <a:spAutoFit/>
          </a:bodyPr>
          <a:lstStyle/>
          <a:p>
            <a:pPr algn="ctr"/>
            <a:r>
              <a:rPr lang="en-US" sz="1200" dirty="0"/>
              <a:t>Cheese Pizza: small (12”) 400 Cal, Medium (14”) 650 Cal, Large (16”) 900 Cal </a:t>
            </a:r>
          </a:p>
        </p:txBody>
      </p:sp>
      <p:graphicFrame>
        <p:nvGraphicFramePr>
          <p:cNvPr id="9" name="Table 8"/>
          <p:cNvGraphicFramePr>
            <a:graphicFrameLocks noGrp="1"/>
          </p:cNvGraphicFramePr>
          <p:nvPr>
            <p:extLst>
              <p:ext uri="{D42A27DB-BD31-4B8C-83A1-F6EECF244321}">
                <p14:modId xmlns:p14="http://schemas.microsoft.com/office/powerpoint/2010/main" val="2540312358"/>
              </p:ext>
            </p:extLst>
          </p:nvPr>
        </p:nvGraphicFramePr>
        <p:xfrm>
          <a:off x="3234026" y="5207831"/>
          <a:ext cx="2294948" cy="1220724"/>
        </p:xfrm>
        <a:graphic>
          <a:graphicData uri="http://schemas.openxmlformats.org/drawingml/2006/table">
            <a:tbl>
              <a:tblPr firstRow="1" firstCol="1" bandRow="1"/>
              <a:tblGrid>
                <a:gridCol w="1241145"/>
                <a:gridCol w="1053803"/>
              </a:tblGrid>
              <a:tr h="357210">
                <a:tc>
                  <a:txBody>
                    <a:bodyPr/>
                    <a:lstStyle/>
                    <a:p>
                      <a:pPr marL="0" marR="0" algn="ctr">
                        <a:lnSpc>
                          <a:spcPct val="115000"/>
                        </a:lnSpc>
                        <a:spcBef>
                          <a:spcPts val="0"/>
                        </a:spcBef>
                        <a:spcAft>
                          <a:spcPts val="0"/>
                        </a:spcAft>
                      </a:pPr>
                      <a:r>
                        <a:rPr lang="en-US" sz="1200" dirty="0">
                          <a:effectLst/>
                          <a:latin typeface="Calibri"/>
                          <a:ea typeface="Calibri"/>
                          <a:cs typeface="Times New Roman"/>
                        </a:rPr>
                        <a:t>Toppings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effectLst/>
                          <a:latin typeface="Calibri"/>
                          <a:ea typeface="Calibri"/>
                          <a:cs typeface="Times New Roman"/>
                        </a:rPr>
                        <a:t>Added </a:t>
                      </a:r>
                      <a:r>
                        <a:rPr lang="en-US" sz="1200" dirty="0" smtClean="0">
                          <a:effectLst/>
                          <a:latin typeface="Calibri"/>
                          <a:ea typeface="Calibri"/>
                          <a:cs typeface="Times New Roman"/>
                        </a:rPr>
                        <a:t>Cal</a:t>
                      </a:r>
                      <a:r>
                        <a:rPr lang="en-US" sz="1200" baseline="0" dirty="0" smtClean="0">
                          <a:effectLst/>
                          <a:latin typeface="Calibri"/>
                          <a:ea typeface="Calibri"/>
                          <a:cs typeface="Times New Roman"/>
                        </a:rPr>
                        <a:t> </a:t>
                      </a:r>
                      <a:r>
                        <a:rPr lang="en-US" sz="1100" dirty="0" smtClean="0">
                          <a:effectLst/>
                          <a:latin typeface="Calibri"/>
                          <a:ea typeface="Calibri"/>
                          <a:cs typeface="Times New Roman"/>
                        </a:rPr>
                        <a:t>(S/M/L</a:t>
                      </a:r>
                      <a:r>
                        <a:rPr lang="en-US" sz="1100" dirty="0">
                          <a:effectLst/>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23373">
                <a:tc>
                  <a:txBody>
                    <a:bodyPr/>
                    <a:lstStyle/>
                    <a:p>
                      <a:pPr marL="0" marR="0">
                        <a:lnSpc>
                          <a:spcPct val="115000"/>
                        </a:lnSpc>
                        <a:spcBef>
                          <a:spcPts val="0"/>
                        </a:spcBef>
                        <a:spcAft>
                          <a:spcPts val="0"/>
                        </a:spcAft>
                      </a:pPr>
                      <a:r>
                        <a:rPr lang="en-US" sz="1200" dirty="0">
                          <a:effectLst/>
                          <a:latin typeface="Calibri"/>
                          <a:ea typeface="Calibri"/>
                          <a:cs typeface="Times New Roman"/>
                        </a:rPr>
                        <a:t>Pepperoni…………</a:t>
                      </a:r>
                    </a:p>
                    <a:p>
                      <a:pPr marL="0" marR="0">
                        <a:lnSpc>
                          <a:spcPct val="115000"/>
                        </a:lnSpc>
                        <a:spcBef>
                          <a:spcPts val="0"/>
                        </a:spcBef>
                        <a:spcAft>
                          <a:spcPts val="0"/>
                        </a:spcAft>
                      </a:pPr>
                      <a:r>
                        <a:rPr lang="en-US" sz="1200" dirty="0">
                          <a:effectLst/>
                          <a:latin typeface="Calibri"/>
                          <a:ea typeface="Calibri"/>
                          <a:cs typeface="Times New Roman"/>
                        </a:rPr>
                        <a:t>Sausage…………….</a:t>
                      </a:r>
                    </a:p>
                    <a:p>
                      <a:pPr marL="0" marR="0">
                        <a:lnSpc>
                          <a:spcPct val="115000"/>
                        </a:lnSpc>
                        <a:spcBef>
                          <a:spcPts val="0"/>
                        </a:spcBef>
                        <a:spcAft>
                          <a:spcPts val="0"/>
                        </a:spcAft>
                      </a:pPr>
                      <a:r>
                        <a:rPr lang="en-US" sz="1200" dirty="0">
                          <a:effectLst/>
                          <a:latin typeface="Calibri"/>
                          <a:ea typeface="Calibri"/>
                          <a:cs typeface="Times New Roman"/>
                        </a:rPr>
                        <a:t>Green Peppers</a:t>
                      </a:r>
                      <a:r>
                        <a:rPr lang="en-US" sz="1200" dirty="0" smtClean="0">
                          <a:effectLst/>
                          <a:latin typeface="Calibri"/>
                          <a:ea typeface="Calibri"/>
                          <a:cs typeface="Times New Roman"/>
                        </a:rPr>
                        <a:t>….</a:t>
                      </a:r>
                    </a:p>
                    <a:p>
                      <a:pPr marL="0" marR="0">
                        <a:lnSpc>
                          <a:spcPct val="115000"/>
                        </a:lnSpc>
                        <a:spcBef>
                          <a:spcPts val="0"/>
                        </a:spcBef>
                        <a:spcAft>
                          <a:spcPts val="0"/>
                        </a:spcAft>
                      </a:pPr>
                      <a:r>
                        <a:rPr lang="en-US" sz="1200" dirty="0" smtClean="0">
                          <a:effectLst/>
                          <a:latin typeface="Calibri"/>
                          <a:ea typeface="Calibri"/>
                          <a:cs typeface="Times New Roman"/>
                        </a:rPr>
                        <a:t>Onions………………</a:t>
                      </a:r>
                      <a:endParaRPr lang="en-US" sz="1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latin typeface="Calibri"/>
                          <a:ea typeface="Calibri"/>
                          <a:cs typeface="Times New Roman"/>
                        </a:rPr>
                        <a:t>200-400</a:t>
                      </a:r>
                    </a:p>
                    <a:p>
                      <a:pPr marL="0" marR="0">
                        <a:lnSpc>
                          <a:spcPct val="115000"/>
                        </a:lnSpc>
                        <a:spcBef>
                          <a:spcPts val="0"/>
                        </a:spcBef>
                        <a:spcAft>
                          <a:spcPts val="0"/>
                        </a:spcAft>
                      </a:pPr>
                      <a:r>
                        <a:rPr lang="en-US" sz="1200" dirty="0">
                          <a:effectLst/>
                          <a:latin typeface="Calibri"/>
                          <a:ea typeface="Calibri"/>
                          <a:cs typeface="Times New Roman"/>
                        </a:rPr>
                        <a:t>250-450</a:t>
                      </a:r>
                    </a:p>
                    <a:p>
                      <a:pPr marL="0" marR="0">
                        <a:lnSpc>
                          <a:spcPct val="115000"/>
                        </a:lnSpc>
                        <a:spcBef>
                          <a:spcPts val="0"/>
                        </a:spcBef>
                        <a:spcAft>
                          <a:spcPts val="0"/>
                        </a:spcAft>
                      </a:pPr>
                      <a:r>
                        <a:rPr lang="en-US" sz="1200" dirty="0" smtClean="0">
                          <a:effectLst/>
                          <a:latin typeface="Calibri"/>
                          <a:ea typeface="Calibri"/>
                          <a:cs typeface="Times New Roman"/>
                        </a:rPr>
                        <a:t>15-25</a:t>
                      </a:r>
                    </a:p>
                    <a:p>
                      <a:pPr marL="0" marR="0">
                        <a:lnSpc>
                          <a:spcPct val="115000"/>
                        </a:lnSpc>
                        <a:spcBef>
                          <a:spcPts val="0"/>
                        </a:spcBef>
                        <a:spcAft>
                          <a:spcPts val="0"/>
                        </a:spcAft>
                      </a:pPr>
                      <a:r>
                        <a:rPr lang="en-US" sz="1200" dirty="0" smtClean="0">
                          <a:effectLst/>
                          <a:latin typeface="Calibri"/>
                          <a:ea typeface="Calibri"/>
                          <a:cs typeface="Times New Roman"/>
                        </a:rPr>
                        <a:t>20-30</a:t>
                      </a:r>
                      <a:endParaRPr lang="en-US" sz="1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113373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1447800"/>
          </a:xfrm>
          <a:prstGeom prst="rect">
            <a:avLst/>
          </a:prstGeom>
          <a:gradFill flip="none" rotWithShape="1">
            <a:gsLst>
              <a:gs pos="90000">
                <a:srgbClr val="204D84"/>
              </a:gs>
              <a:gs pos="0">
                <a:srgbClr val="3276C8"/>
              </a:gs>
            </a:gsLst>
            <a:path path="rect">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itle 3"/>
          <p:cNvSpPr>
            <a:spLocks noGrp="1"/>
          </p:cNvSpPr>
          <p:nvPr>
            <p:ph type="title"/>
          </p:nvPr>
        </p:nvSpPr>
        <p:spPr>
          <a:xfrm>
            <a:off x="152400" y="152400"/>
            <a:ext cx="8667400" cy="1143000"/>
          </a:xfrm>
        </p:spPr>
        <p:txBody>
          <a:bodyPr>
            <a:noAutofit/>
          </a:bodyPr>
          <a:lstStyle/>
          <a:p>
            <a:r>
              <a:rPr lang="en-US" sz="3200" b="1" dirty="0" smtClean="0">
                <a:solidFill>
                  <a:schemeClr val="bg1"/>
                </a:solidFill>
                <a:effectLst>
                  <a:outerShdw blurRad="38100" dist="38100" dir="2700000" algn="tl">
                    <a:srgbClr val="000000">
                      <a:alpha val="43137"/>
                    </a:srgbClr>
                  </a:outerShdw>
                </a:effectLst>
              </a:rPr>
              <a:t>Additional Requirements </a:t>
            </a:r>
            <a:r>
              <a:rPr lang="en-US" sz="3200" b="1" dirty="0">
                <a:solidFill>
                  <a:schemeClr val="bg1"/>
                </a:solidFill>
                <a:effectLst>
                  <a:outerShdw blurRad="38100" dist="38100" dir="2700000" algn="tl">
                    <a:srgbClr val="000000">
                      <a:alpha val="43137"/>
                    </a:srgbClr>
                  </a:outerShdw>
                </a:effectLst>
              </a:rPr>
              <a:t>T</a:t>
            </a:r>
            <a:r>
              <a:rPr lang="en-US" sz="3200" b="1" dirty="0" smtClean="0">
                <a:solidFill>
                  <a:schemeClr val="bg1"/>
                </a:solidFill>
                <a:effectLst>
                  <a:outerShdw blurRad="38100" dist="38100" dir="2700000" algn="tl">
                    <a:srgbClr val="000000">
                      <a:alpha val="43137"/>
                    </a:srgbClr>
                  </a:outerShdw>
                </a:effectLst>
              </a:rPr>
              <a:t>hat Apply to Each </a:t>
            </a:r>
            <a:r>
              <a:rPr lang="en-US" sz="3200" b="1" dirty="0">
                <a:solidFill>
                  <a:schemeClr val="bg1"/>
                </a:solidFill>
                <a:effectLst>
                  <a:outerShdw blurRad="38100" dist="38100" dir="2700000" algn="tl">
                    <a:srgbClr val="000000">
                      <a:alpha val="43137"/>
                    </a:srgbClr>
                  </a:outerShdw>
                </a:effectLst>
              </a:rPr>
              <a:t>I</a:t>
            </a:r>
            <a:r>
              <a:rPr lang="en-US" sz="3200" b="1" dirty="0" smtClean="0">
                <a:solidFill>
                  <a:schemeClr val="bg1"/>
                </a:solidFill>
                <a:effectLst>
                  <a:outerShdw blurRad="38100" dist="38100" dir="2700000" algn="tl">
                    <a:srgbClr val="000000">
                      <a:alpha val="43137"/>
                    </a:srgbClr>
                  </a:outerShdw>
                </a:effectLst>
              </a:rPr>
              <a:t>ndividual </a:t>
            </a:r>
            <a:r>
              <a:rPr lang="en-US" sz="3200" b="1" dirty="0">
                <a:solidFill>
                  <a:schemeClr val="bg1"/>
                </a:solidFill>
                <a:effectLst>
                  <a:outerShdw blurRad="38100" dist="38100" dir="2700000" algn="tl">
                    <a:srgbClr val="000000">
                      <a:alpha val="43137"/>
                    </a:srgbClr>
                  </a:outerShdw>
                </a:effectLst>
              </a:rPr>
              <a:t>C</a:t>
            </a:r>
            <a:r>
              <a:rPr lang="en-US" sz="3200" b="1" dirty="0" smtClean="0">
                <a:solidFill>
                  <a:schemeClr val="bg1"/>
                </a:solidFill>
                <a:effectLst>
                  <a:outerShdw blurRad="38100" dist="38100" dir="2700000" algn="tl">
                    <a:srgbClr val="000000">
                      <a:alpha val="43137"/>
                    </a:srgbClr>
                  </a:outerShdw>
                </a:effectLst>
              </a:rPr>
              <a:t>ombinational </a:t>
            </a:r>
            <a:r>
              <a:rPr lang="en-US" sz="3200" b="1" dirty="0">
                <a:solidFill>
                  <a:schemeClr val="bg1"/>
                </a:solidFill>
                <a:effectLst>
                  <a:outerShdw blurRad="38100" dist="38100" dir="2700000" algn="tl">
                    <a:srgbClr val="000000">
                      <a:alpha val="43137"/>
                    </a:srgbClr>
                  </a:outerShdw>
                </a:effectLst>
              </a:rPr>
              <a:t>M</a:t>
            </a:r>
            <a:r>
              <a:rPr lang="en-US" sz="3200" b="1" dirty="0" smtClean="0">
                <a:solidFill>
                  <a:schemeClr val="bg1"/>
                </a:solidFill>
                <a:effectLst>
                  <a:outerShdw blurRad="38100" dist="38100" dir="2700000" algn="tl">
                    <a:srgbClr val="000000">
                      <a:alpha val="43137"/>
                    </a:srgbClr>
                  </a:outerShdw>
                </a:effectLst>
              </a:rPr>
              <a:t>enu </a:t>
            </a:r>
            <a:r>
              <a:rPr lang="en-US" sz="3200" b="1" dirty="0">
                <a:solidFill>
                  <a:schemeClr val="bg1"/>
                </a:solidFill>
                <a:effectLst>
                  <a:outerShdw blurRad="38100" dist="38100" dir="2700000" algn="tl">
                    <a:srgbClr val="000000">
                      <a:alpha val="43137"/>
                    </a:srgbClr>
                  </a:outerShdw>
                </a:effectLst>
              </a:rPr>
              <a:t>I</a:t>
            </a:r>
            <a:r>
              <a:rPr lang="en-US" sz="3200" b="1" dirty="0" smtClean="0">
                <a:solidFill>
                  <a:schemeClr val="bg1"/>
                </a:solidFill>
                <a:effectLst>
                  <a:outerShdw blurRad="38100" dist="38100" dir="2700000" algn="tl">
                    <a:srgbClr val="000000">
                      <a:alpha val="43137"/>
                    </a:srgbClr>
                  </a:outerShdw>
                </a:effectLst>
              </a:rPr>
              <a:t>tem:</a:t>
            </a:r>
            <a:endParaRPr lang="en-US" sz="3200" b="1" dirty="0">
              <a:solidFill>
                <a:schemeClr val="bg1"/>
              </a:solidFill>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228600" y="1600200"/>
            <a:ext cx="8686800" cy="4869780"/>
          </a:xfrm>
        </p:spPr>
        <p:txBody>
          <a:bodyPr>
            <a:noAutofit/>
          </a:bodyPr>
          <a:lstStyle/>
          <a:p>
            <a:pPr>
              <a:buFont typeface="Wingdings" panose="05000000000000000000" pitchFamily="2" charset="2"/>
              <a:buChar char="Ø"/>
            </a:pPr>
            <a:r>
              <a:rPr lang="en-US" sz="2400" dirty="0" smtClean="0"/>
              <a:t>If only 2 options (</a:t>
            </a:r>
            <a:r>
              <a:rPr lang="en-US" sz="2400" i="1" dirty="0" smtClean="0"/>
              <a:t>e.g.,</a:t>
            </a:r>
            <a:r>
              <a:rPr lang="en-US" sz="2400" dirty="0" smtClean="0"/>
              <a:t> a sandwich with fries or with fruit)</a:t>
            </a:r>
            <a:r>
              <a:rPr lang="en-US" sz="2400" dirty="0"/>
              <a:t>,</a:t>
            </a:r>
            <a:r>
              <a:rPr lang="en-US" sz="2400" dirty="0" smtClean="0"/>
              <a:t> provide both numbers with a forward slash between (</a:t>
            </a:r>
            <a:r>
              <a:rPr lang="en-US" sz="2400" i="1" dirty="0" smtClean="0"/>
              <a:t>e.g.,</a:t>
            </a:r>
            <a:r>
              <a:rPr lang="en-US" sz="2400" dirty="0" smtClean="0"/>
              <a:t> 350/450).</a:t>
            </a:r>
          </a:p>
          <a:p>
            <a:pPr>
              <a:buFont typeface="Wingdings" panose="05000000000000000000" pitchFamily="2" charset="2"/>
              <a:buChar char="Ø"/>
            </a:pPr>
            <a:endParaRPr lang="en-US" sz="400" dirty="0" smtClean="0"/>
          </a:p>
          <a:p>
            <a:pPr>
              <a:buFont typeface="Wingdings" panose="05000000000000000000" pitchFamily="2" charset="2"/>
              <a:buChar char="Ø"/>
            </a:pPr>
            <a:r>
              <a:rPr lang="en-US" sz="2400" dirty="0" smtClean="0"/>
              <a:t> If three or more options are available (e.g., a sandwich with chips, a side salad or fruit cup) provide the range in calories (</a:t>
            </a:r>
            <a:r>
              <a:rPr lang="en-US" sz="2400" i="1" dirty="0" smtClean="0"/>
              <a:t>e.g.,</a:t>
            </a:r>
            <a:r>
              <a:rPr lang="en-US" sz="2400" dirty="0" smtClean="0"/>
              <a:t>“450-550 calories”).</a:t>
            </a:r>
          </a:p>
          <a:p>
            <a:pPr>
              <a:buFont typeface="Wingdings" panose="05000000000000000000" pitchFamily="2" charset="2"/>
              <a:buChar char="Ø"/>
            </a:pPr>
            <a:endParaRPr lang="en-US" sz="2400" dirty="0" smtClean="0"/>
          </a:p>
          <a:p>
            <a:pPr>
              <a:buFont typeface="Wingdings" panose="05000000000000000000" pitchFamily="2" charset="2"/>
              <a:buChar char="Ø"/>
            </a:pPr>
            <a:endParaRPr lang="en-US" sz="2400" dirty="0" smtClean="0"/>
          </a:p>
          <a:p>
            <a:pPr>
              <a:buFont typeface="Wingdings" panose="05000000000000000000" pitchFamily="2" charset="2"/>
              <a:buChar char="Ø"/>
            </a:pPr>
            <a:endParaRPr lang="en-US" sz="2400" dirty="0" smtClean="0"/>
          </a:p>
          <a:p>
            <a:pPr>
              <a:buFont typeface="Wingdings" panose="05000000000000000000" pitchFamily="2" charset="2"/>
              <a:buChar char="Ø"/>
            </a:pPr>
            <a:endParaRPr lang="en-US" sz="800" dirty="0" smtClean="0"/>
          </a:p>
          <a:p>
            <a:pPr>
              <a:buFont typeface="Wingdings" panose="05000000000000000000" pitchFamily="2" charset="2"/>
              <a:buChar char="Ø"/>
            </a:pPr>
            <a:r>
              <a:rPr lang="en-US" sz="2000" dirty="0" smtClean="0"/>
              <a:t>These top bullets do not apply, when a customer combines standard menu items for a specific price </a:t>
            </a:r>
            <a:r>
              <a:rPr lang="en-US" sz="2000" dirty="0"/>
              <a:t>(</a:t>
            </a:r>
            <a:r>
              <a:rPr lang="en-US" sz="2000" i="1" dirty="0"/>
              <a:t>e.g., </a:t>
            </a:r>
            <a:r>
              <a:rPr lang="en-US" sz="2000" b="1" dirty="0"/>
              <a:t>‘‘Combine Any Sandwich with Any Soup or Any Salad for $8.99</a:t>
            </a:r>
            <a:r>
              <a:rPr lang="en-US" sz="2000" b="1" dirty="0" smtClean="0"/>
              <a:t>’’</a:t>
            </a:r>
            <a:r>
              <a:rPr lang="en-US" sz="2000" dirty="0" smtClean="0"/>
              <a:t>) </a:t>
            </a:r>
            <a:r>
              <a:rPr lang="en-US" sz="2000" dirty="0"/>
              <a:t>and the calories for each standard menu </a:t>
            </a:r>
            <a:r>
              <a:rPr lang="en-US" sz="2000" dirty="0" smtClean="0"/>
              <a:t>item</a:t>
            </a:r>
            <a:r>
              <a:rPr lang="en-US" sz="2000" dirty="0"/>
              <a:t> </a:t>
            </a:r>
            <a:r>
              <a:rPr lang="en-US" sz="2000" dirty="0" smtClean="0"/>
              <a:t>are already listed on the menu or menu board.</a:t>
            </a:r>
          </a:p>
        </p:txBody>
      </p:sp>
      <p:sp>
        <p:nvSpPr>
          <p:cNvPr id="2" name="Rectangle 1"/>
          <p:cNvSpPr/>
          <p:nvPr/>
        </p:nvSpPr>
        <p:spPr>
          <a:xfrm>
            <a:off x="7229300" y="6331481"/>
            <a:ext cx="1590500" cy="276999"/>
          </a:xfrm>
          <a:prstGeom prst="rect">
            <a:avLst/>
          </a:prstGeom>
        </p:spPr>
        <p:txBody>
          <a:bodyPr wrap="none">
            <a:spAutoFit/>
          </a:bodyPr>
          <a:lstStyle/>
          <a:p>
            <a:r>
              <a:rPr lang="en-US" sz="1200" dirty="0">
                <a:latin typeface="Times New Roman"/>
                <a:cs typeface="Times New Roman"/>
              </a:rPr>
              <a:t>§</a:t>
            </a:r>
            <a:r>
              <a:rPr lang="en-US" sz="1200" dirty="0"/>
              <a:t> 101.11 (b)(2)(</a:t>
            </a:r>
            <a:r>
              <a:rPr lang="en-US" sz="1200" dirty="0" err="1"/>
              <a:t>i</a:t>
            </a:r>
            <a:r>
              <a:rPr lang="en-US" sz="1200" dirty="0"/>
              <a:t>)(A</a:t>
            </a:r>
            <a:r>
              <a:rPr lang="en-US" sz="1200" dirty="0" smtClean="0"/>
              <a:t>)(</a:t>
            </a:r>
            <a:r>
              <a:rPr lang="en-US" sz="1200" dirty="0"/>
              <a:t>6</a:t>
            </a:r>
            <a:r>
              <a:rPr lang="en-US" sz="1200" dirty="0" smtClean="0"/>
              <a:t>)</a:t>
            </a:r>
            <a:endParaRPr lang="en-US" sz="12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733800"/>
            <a:ext cx="3907766" cy="137160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065819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447800"/>
          </a:xfrm>
          <a:prstGeom prst="rect">
            <a:avLst/>
          </a:prstGeom>
          <a:gradFill flip="none" rotWithShape="1">
            <a:gsLst>
              <a:gs pos="90000">
                <a:srgbClr val="204D84"/>
              </a:gs>
              <a:gs pos="0">
                <a:srgbClr val="3276C8"/>
              </a:gs>
            </a:gsLst>
            <a:path path="rect">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28600"/>
            <a:ext cx="8229600" cy="1143000"/>
          </a:xfrm>
        </p:spPr>
        <p:txBody>
          <a:bodyPr>
            <a:normAutofit/>
          </a:bodyPr>
          <a:lstStyle/>
          <a:p>
            <a:r>
              <a:rPr lang="en-US" sz="3200" b="1" dirty="0" smtClean="0">
                <a:solidFill>
                  <a:schemeClr val="bg1"/>
                </a:solidFill>
                <a:effectLst>
                  <a:outerShdw blurRad="38100" dist="38100" dir="2700000" algn="tl">
                    <a:srgbClr val="000000">
                      <a:alpha val="43137"/>
                    </a:srgbClr>
                  </a:outerShdw>
                </a:effectLst>
              </a:rPr>
              <a:t>All-You-Can-Eat </a:t>
            </a:r>
            <a:r>
              <a:rPr lang="en-US" sz="3200" b="1" dirty="0">
                <a:solidFill>
                  <a:schemeClr val="bg1"/>
                </a:solidFill>
                <a:effectLst>
                  <a:outerShdw blurRad="38100" dist="38100" dir="2700000" algn="tl">
                    <a:srgbClr val="000000">
                      <a:alpha val="43137"/>
                    </a:srgbClr>
                  </a:outerShdw>
                </a:effectLst>
              </a:rPr>
              <a:t>B</a:t>
            </a:r>
            <a:r>
              <a:rPr lang="en-US" sz="3200" b="1" dirty="0" smtClean="0">
                <a:solidFill>
                  <a:schemeClr val="bg1"/>
                </a:solidFill>
                <a:effectLst>
                  <a:outerShdw blurRad="38100" dist="38100" dir="2700000" algn="tl">
                    <a:srgbClr val="000000">
                      <a:alpha val="43137"/>
                    </a:srgbClr>
                  </a:outerShdw>
                </a:effectLst>
              </a:rPr>
              <a:t>uffet</a:t>
            </a:r>
            <a:endParaRPr lang="en-US" sz="3200" b="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752600"/>
            <a:ext cx="8229600" cy="4525963"/>
          </a:xfrm>
        </p:spPr>
        <p:txBody>
          <a:bodyPr/>
          <a:lstStyle/>
          <a:p>
            <a:pPr marL="0" indent="0">
              <a:buNone/>
            </a:pPr>
            <a:endParaRPr lang="en-US" sz="800" dirty="0" smtClean="0"/>
          </a:p>
          <a:p>
            <a:pPr marL="0" indent="0">
              <a:buNone/>
            </a:pPr>
            <a:r>
              <a:rPr lang="en-US" sz="2400" dirty="0" smtClean="0"/>
              <a:t>Establishment must place a sign adjacent to the food with number of calories per item or serving </a:t>
            </a:r>
          </a:p>
          <a:p>
            <a:pPr marL="0" indent="0" algn="ctr">
              <a:buNone/>
            </a:pPr>
            <a:r>
              <a:rPr lang="en-US" b="1" dirty="0" smtClean="0"/>
              <a:t>AND</a:t>
            </a:r>
          </a:p>
          <a:p>
            <a:pPr marL="0" indent="0">
              <a:buNone/>
            </a:pPr>
            <a:r>
              <a:rPr lang="en-US" sz="2400" dirty="0" smtClean="0"/>
              <a:t>Adjacent </a:t>
            </a:r>
            <a:r>
              <a:rPr lang="en-US" sz="2400" dirty="0"/>
              <a:t>to the name or price of the item, t</a:t>
            </a:r>
            <a:r>
              <a:rPr lang="en-US" sz="2400" dirty="0" smtClean="0"/>
              <a:t>he menu/menu </a:t>
            </a:r>
            <a:r>
              <a:rPr lang="en-US" sz="2400" dirty="0"/>
              <a:t>board must include a statement, </a:t>
            </a:r>
            <a:r>
              <a:rPr lang="en-US" sz="2400" i="1" dirty="0"/>
              <a:t>e.g., </a:t>
            </a:r>
            <a:r>
              <a:rPr lang="en-US" sz="2400" dirty="0"/>
              <a:t>‘‘See buffet for calorie declarations.’’ </a:t>
            </a:r>
          </a:p>
        </p:txBody>
      </p:sp>
      <p:sp>
        <p:nvSpPr>
          <p:cNvPr id="4" name="Rectangle 3"/>
          <p:cNvSpPr/>
          <p:nvPr/>
        </p:nvSpPr>
        <p:spPr>
          <a:xfrm>
            <a:off x="7315200" y="6449199"/>
            <a:ext cx="1590500" cy="276999"/>
          </a:xfrm>
          <a:prstGeom prst="rect">
            <a:avLst/>
          </a:prstGeom>
        </p:spPr>
        <p:txBody>
          <a:bodyPr wrap="none">
            <a:spAutoFit/>
          </a:bodyPr>
          <a:lstStyle/>
          <a:p>
            <a:r>
              <a:rPr lang="en-US" sz="1200" dirty="0">
                <a:latin typeface="Times New Roman"/>
                <a:cs typeface="Times New Roman"/>
              </a:rPr>
              <a:t>§</a:t>
            </a:r>
            <a:r>
              <a:rPr lang="en-US" sz="1200" dirty="0"/>
              <a:t> 101.11 (b)(2)(</a:t>
            </a:r>
            <a:r>
              <a:rPr lang="en-US" sz="1200" dirty="0" err="1"/>
              <a:t>i</a:t>
            </a:r>
            <a:r>
              <a:rPr lang="en-US" sz="1200" dirty="0"/>
              <a:t>)(A</a:t>
            </a:r>
            <a:r>
              <a:rPr lang="en-US" sz="1200" dirty="0" smtClean="0"/>
              <a:t>)(8)</a:t>
            </a:r>
            <a:endParaRPr lang="en-US" sz="1200" dirty="0"/>
          </a:p>
        </p:txBody>
      </p:sp>
    </p:spTree>
    <p:extLst>
      <p:ext uri="{BB962C8B-B14F-4D97-AF65-F5344CB8AC3E}">
        <p14:creationId xmlns:p14="http://schemas.microsoft.com/office/powerpoint/2010/main" val="25836750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371600"/>
          </a:xfrm>
          <a:prstGeom prst="rect">
            <a:avLst/>
          </a:prstGeom>
          <a:gradFill flip="none" rotWithShape="1">
            <a:gsLst>
              <a:gs pos="90000">
                <a:srgbClr val="204D84"/>
              </a:gs>
              <a:gs pos="0">
                <a:srgbClr val="3276C8"/>
              </a:gs>
            </a:gsLst>
            <a:path path="rect">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1143000"/>
          </a:xfrm>
        </p:spPr>
        <p:txBody>
          <a:bodyPr>
            <a:noAutofit/>
          </a:bodyPr>
          <a:lstStyle/>
          <a:p>
            <a:r>
              <a:rPr lang="en-US" sz="3000" b="1" dirty="0">
                <a:solidFill>
                  <a:schemeClr val="bg1"/>
                </a:solidFill>
                <a:effectLst>
                  <a:outerShdw blurRad="38100" dist="38100" dir="2700000" algn="tl">
                    <a:srgbClr val="000000">
                      <a:alpha val="43137"/>
                    </a:srgbClr>
                  </a:outerShdw>
                </a:effectLst>
              </a:rPr>
              <a:t>The </a:t>
            </a:r>
            <a:r>
              <a:rPr lang="en-US" sz="3000" b="1" dirty="0" smtClean="0">
                <a:solidFill>
                  <a:schemeClr val="bg1"/>
                </a:solidFill>
                <a:effectLst>
                  <a:outerShdw blurRad="38100" dist="38100" dir="2700000" algn="tl">
                    <a:srgbClr val="000000">
                      <a:alpha val="43137"/>
                    </a:srgbClr>
                  </a:outerShdw>
                </a:effectLst>
              </a:rPr>
              <a:t>Following </a:t>
            </a:r>
            <a:r>
              <a:rPr lang="en-US" sz="3000" b="1" dirty="0">
                <a:solidFill>
                  <a:schemeClr val="bg1"/>
                </a:solidFill>
                <a:effectLst>
                  <a:outerShdw blurRad="38100" dist="38100" dir="2700000" algn="tl">
                    <a:srgbClr val="000000">
                      <a:alpha val="43137"/>
                    </a:srgbClr>
                  </a:outerShdw>
                </a:effectLst>
              </a:rPr>
              <a:t>M</a:t>
            </a:r>
            <a:r>
              <a:rPr lang="en-US" sz="3000" b="1" dirty="0" smtClean="0">
                <a:solidFill>
                  <a:schemeClr val="bg1"/>
                </a:solidFill>
                <a:effectLst>
                  <a:outerShdw blurRad="38100" dist="38100" dir="2700000" algn="tl">
                    <a:srgbClr val="000000">
                      <a:alpha val="43137"/>
                    </a:srgbClr>
                  </a:outerShdw>
                </a:effectLst>
              </a:rPr>
              <a:t>ust </a:t>
            </a:r>
            <a:r>
              <a:rPr lang="en-US" sz="3000" b="1" dirty="0">
                <a:solidFill>
                  <a:schemeClr val="bg1"/>
                </a:solidFill>
                <a:effectLst>
                  <a:outerShdw blurRad="38100" dist="38100" dir="2700000" algn="tl">
                    <a:srgbClr val="000000">
                      <a:alpha val="43137"/>
                    </a:srgbClr>
                  </a:outerShdw>
                </a:effectLst>
              </a:rPr>
              <a:t>be </a:t>
            </a:r>
            <a:r>
              <a:rPr lang="en-US" sz="3000" b="1" dirty="0" smtClean="0">
                <a:solidFill>
                  <a:schemeClr val="bg1"/>
                </a:solidFill>
                <a:effectLst>
                  <a:outerShdw blurRad="38100" dist="38100" dir="2700000" algn="tl">
                    <a:srgbClr val="000000">
                      <a:alpha val="43137"/>
                    </a:srgbClr>
                  </a:outerShdw>
                </a:effectLst>
              </a:rPr>
              <a:t>Provided </a:t>
            </a:r>
            <a:r>
              <a:rPr lang="en-US" sz="3000" b="1" dirty="0">
                <a:solidFill>
                  <a:schemeClr val="bg1"/>
                </a:solidFill>
                <a:effectLst>
                  <a:outerShdw blurRad="38100" dist="38100" dir="2700000" algn="tl">
                    <a:srgbClr val="000000">
                      <a:alpha val="43137"/>
                    </a:srgbClr>
                  </a:outerShdw>
                </a:effectLst>
              </a:rPr>
              <a:t>F</a:t>
            </a:r>
            <a:r>
              <a:rPr lang="en-US" sz="3000" b="1" dirty="0" smtClean="0">
                <a:solidFill>
                  <a:schemeClr val="bg1"/>
                </a:solidFill>
                <a:effectLst>
                  <a:outerShdw blurRad="38100" dist="38100" dir="2700000" algn="tl">
                    <a:srgbClr val="000000">
                      <a:alpha val="43137"/>
                    </a:srgbClr>
                  </a:outerShdw>
                </a:effectLst>
              </a:rPr>
              <a:t>or </a:t>
            </a:r>
            <a:r>
              <a:rPr lang="en-US" sz="3000" b="1" dirty="0">
                <a:solidFill>
                  <a:schemeClr val="bg1"/>
                </a:solidFill>
                <a:effectLst>
                  <a:outerShdw blurRad="38100" dist="38100" dir="2700000" algn="tl">
                    <a:srgbClr val="000000">
                      <a:alpha val="43137"/>
                    </a:srgbClr>
                  </a:outerShdw>
                </a:effectLst>
              </a:rPr>
              <a:t>E</a:t>
            </a:r>
            <a:r>
              <a:rPr lang="en-US" sz="3000" b="1" dirty="0" smtClean="0">
                <a:solidFill>
                  <a:schemeClr val="bg1"/>
                </a:solidFill>
                <a:effectLst>
                  <a:outerShdw blurRad="38100" dist="38100" dir="2700000" algn="tl">
                    <a:srgbClr val="000000">
                      <a:alpha val="43137"/>
                    </a:srgbClr>
                  </a:outerShdw>
                </a:effectLst>
              </a:rPr>
              <a:t>ach </a:t>
            </a:r>
            <a:r>
              <a:rPr lang="en-US" sz="3000" b="1" dirty="0">
                <a:solidFill>
                  <a:schemeClr val="bg1"/>
                </a:solidFill>
                <a:effectLst>
                  <a:outerShdw blurRad="38100" dist="38100" dir="2700000" algn="tl">
                    <a:srgbClr val="000000">
                      <a:alpha val="43137"/>
                    </a:srgbClr>
                  </a:outerShdw>
                </a:effectLst>
              </a:rPr>
              <a:t>S</a:t>
            </a:r>
            <a:r>
              <a:rPr lang="en-US" sz="3000" b="1" dirty="0" smtClean="0">
                <a:solidFill>
                  <a:schemeClr val="bg1"/>
                </a:solidFill>
                <a:effectLst>
                  <a:outerShdw blurRad="38100" dist="38100" dir="2700000" algn="tl">
                    <a:srgbClr val="000000">
                      <a:alpha val="43137"/>
                    </a:srgbClr>
                  </a:outerShdw>
                </a:effectLst>
              </a:rPr>
              <a:t>tandard </a:t>
            </a:r>
            <a:r>
              <a:rPr lang="en-US" sz="3000" b="1" dirty="0">
                <a:solidFill>
                  <a:schemeClr val="bg1"/>
                </a:solidFill>
                <a:effectLst>
                  <a:outerShdw blurRad="38100" dist="38100" dir="2700000" algn="tl">
                    <a:srgbClr val="000000">
                      <a:alpha val="43137"/>
                    </a:srgbClr>
                  </a:outerShdw>
                </a:effectLst>
              </a:rPr>
              <a:t>M</a:t>
            </a:r>
            <a:r>
              <a:rPr lang="en-US" sz="3000" b="1" dirty="0" smtClean="0">
                <a:solidFill>
                  <a:schemeClr val="bg1"/>
                </a:solidFill>
                <a:effectLst>
                  <a:outerShdw blurRad="38100" dist="38100" dir="2700000" algn="tl">
                    <a:srgbClr val="000000">
                      <a:alpha val="43137"/>
                    </a:srgbClr>
                  </a:outerShdw>
                </a:effectLst>
              </a:rPr>
              <a:t>enu </a:t>
            </a:r>
            <a:r>
              <a:rPr lang="en-US" sz="3000" b="1" dirty="0">
                <a:solidFill>
                  <a:schemeClr val="bg1"/>
                </a:solidFill>
                <a:effectLst>
                  <a:outerShdw blurRad="38100" dist="38100" dir="2700000" algn="tl">
                    <a:srgbClr val="000000">
                      <a:alpha val="43137"/>
                    </a:srgbClr>
                  </a:outerShdw>
                </a:effectLst>
              </a:rPr>
              <a:t>I</a:t>
            </a:r>
            <a:r>
              <a:rPr lang="en-US" sz="3000" b="1" dirty="0" smtClean="0">
                <a:solidFill>
                  <a:schemeClr val="bg1"/>
                </a:solidFill>
                <a:effectLst>
                  <a:outerShdw blurRad="38100" dist="38100" dir="2700000" algn="tl">
                    <a:srgbClr val="000000">
                      <a:alpha val="43137"/>
                    </a:srgbClr>
                  </a:outerShdw>
                </a:effectLst>
              </a:rPr>
              <a:t>tem </a:t>
            </a:r>
            <a:r>
              <a:rPr lang="en-US" sz="3000" b="1" dirty="0">
                <a:solidFill>
                  <a:schemeClr val="bg1"/>
                </a:solidFill>
                <a:effectLst>
                  <a:outerShdw blurRad="38100" dist="38100" dir="2700000" algn="tl">
                    <a:srgbClr val="000000">
                      <a:alpha val="43137"/>
                    </a:srgbClr>
                  </a:outerShdw>
                </a:effectLst>
              </a:rPr>
              <a:t>T</a:t>
            </a:r>
            <a:r>
              <a:rPr lang="en-US" sz="3000" b="1" dirty="0" smtClean="0">
                <a:solidFill>
                  <a:schemeClr val="bg1"/>
                </a:solidFill>
                <a:effectLst>
                  <a:outerShdw blurRad="38100" dist="38100" dir="2700000" algn="tl">
                    <a:srgbClr val="000000">
                      <a:alpha val="43137"/>
                    </a:srgbClr>
                  </a:outerShdw>
                </a:effectLst>
              </a:rPr>
              <a:t>hat </a:t>
            </a:r>
            <a:r>
              <a:rPr lang="en-US" sz="3000" b="1" dirty="0">
                <a:solidFill>
                  <a:schemeClr val="bg1"/>
                </a:solidFill>
                <a:effectLst>
                  <a:outerShdw blurRad="38100" dist="38100" dir="2700000" algn="tl">
                    <a:srgbClr val="000000">
                      <a:alpha val="43137"/>
                    </a:srgbClr>
                  </a:outerShdw>
                </a:effectLst>
              </a:rPr>
              <a:t>is </a:t>
            </a:r>
            <a:r>
              <a:rPr lang="en-US" sz="3000" b="1" dirty="0" smtClean="0">
                <a:solidFill>
                  <a:schemeClr val="bg1"/>
                </a:solidFill>
                <a:effectLst>
                  <a:outerShdw blurRad="38100" dist="38100" dir="2700000" algn="tl">
                    <a:srgbClr val="000000">
                      <a:alpha val="43137"/>
                    </a:srgbClr>
                  </a:outerShdw>
                </a:effectLst>
              </a:rPr>
              <a:t>Self-Service </a:t>
            </a:r>
            <a:r>
              <a:rPr lang="en-US" sz="3000" b="1" dirty="0">
                <a:solidFill>
                  <a:schemeClr val="bg1"/>
                </a:solidFill>
                <a:effectLst>
                  <a:outerShdw blurRad="38100" dist="38100" dir="2700000" algn="tl">
                    <a:srgbClr val="000000">
                      <a:alpha val="43137"/>
                    </a:srgbClr>
                  </a:outerShdw>
                </a:effectLst>
              </a:rPr>
              <a:t>or on D</a:t>
            </a:r>
            <a:r>
              <a:rPr lang="en-US" sz="3000" b="1" dirty="0" smtClean="0">
                <a:solidFill>
                  <a:schemeClr val="bg1"/>
                </a:solidFill>
                <a:effectLst>
                  <a:outerShdw blurRad="38100" dist="38100" dir="2700000" algn="tl">
                    <a:srgbClr val="000000">
                      <a:alpha val="43137"/>
                    </a:srgbClr>
                  </a:outerShdw>
                </a:effectLst>
              </a:rPr>
              <a:t>isplay</a:t>
            </a:r>
            <a:endParaRPr lang="en-US" sz="3000" b="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42900" y="1600200"/>
            <a:ext cx="8458200" cy="4800600"/>
          </a:xfrm>
        </p:spPr>
        <p:txBody>
          <a:bodyPr>
            <a:normAutofit fontScale="62500" lnSpcReduction="20000"/>
          </a:bodyPr>
          <a:lstStyle/>
          <a:p>
            <a:pPr>
              <a:buFont typeface="Wingdings" panose="05000000000000000000" pitchFamily="2" charset="2"/>
              <a:buChar char="Ø"/>
            </a:pPr>
            <a:r>
              <a:rPr lang="en-US" dirty="0" smtClean="0"/>
              <a:t>Calories per displayed food item (e.g., a bagel, per slice,) or calories per serving (e.g., scoop, cup, ladle) if food is not offered for sale in a discrete unit</a:t>
            </a:r>
          </a:p>
          <a:p>
            <a:pPr lvl="1"/>
            <a:r>
              <a:rPr lang="en-US" dirty="0" smtClean="0"/>
              <a:t>Example: </a:t>
            </a:r>
            <a:r>
              <a:rPr lang="en-US" i="1" dirty="0" smtClean="0"/>
              <a:t>150 calories per scoop</a:t>
            </a:r>
          </a:p>
          <a:p>
            <a:pPr lvl="1"/>
            <a:endParaRPr lang="en-US" sz="1300" dirty="0" smtClean="0"/>
          </a:p>
          <a:p>
            <a:pPr>
              <a:buFont typeface="Wingdings" panose="05000000000000000000" pitchFamily="2" charset="2"/>
              <a:buChar char="Ø"/>
            </a:pPr>
            <a:r>
              <a:rPr lang="en-US" dirty="0" smtClean="0"/>
              <a:t>If it is not clear to which food the calorie declaration and serving unit refers, then the sign must also include the name of the food </a:t>
            </a:r>
          </a:p>
          <a:p>
            <a:pPr lvl="1"/>
            <a:r>
              <a:rPr lang="en-US" dirty="0" smtClean="0"/>
              <a:t>Example: </a:t>
            </a:r>
            <a:r>
              <a:rPr lang="en-US" i="1" dirty="0" smtClean="0"/>
              <a:t>broccoli and cheese casserole – 200 calories per scoop</a:t>
            </a:r>
          </a:p>
          <a:p>
            <a:pPr lvl="1"/>
            <a:endParaRPr lang="en-US" sz="1300" dirty="0" smtClean="0"/>
          </a:p>
          <a:p>
            <a:pPr>
              <a:buFont typeface="Wingdings" panose="05000000000000000000" pitchFamily="2" charset="2"/>
              <a:buChar char="Ø"/>
            </a:pPr>
            <a:r>
              <a:rPr lang="en-US" dirty="0" smtClean="0"/>
              <a:t>A sign can be attached to a sneeze guard or on placard that is easily visible and a customer can view all of the information while selecting that item</a:t>
            </a:r>
          </a:p>
          <a:p>
            <a:pPr>
              <a:buFont typeface="Wingdings" panose="05000000000000000000" pitchFamily="2" charset="2"/>
              <a:buChar char="Ø"/>
            </a:pPr>
            <a:endParaRPr lang="en-US" sz="1300" dirty="0" smtClean="0"/>
          </a:p>
          <a:p>
            <a:pPr>
              <a:buFont typeface="Wingdings" panose="05000000000000000000" pitchFamily="2" charset="2"/>
              <a:buChar char="Ø"/>
            </a:pPr>
            <a:r>
              <a:rPr lang="en-US" dirty="0" smtClean="0"/>
              <a:t>Self-service beverage must be posted in total number of “fluid ounces” in a cup and, if applicable, the description of the cup size </a:t>
            </a:r>
          </a:p>
          <a:p>
            <a:pPr lvl="1"/>
            <a:r>
              <a:rPr lang="en-US" dirty="0" smtClean="0"/>
              <a:t>Example: </a:t>
            </a:r>
            <a:r>
              <a:rPr lang="en-US" i="1" dirty="0" smtClean="0"/>
              <a:t>140 calories per 12 fluid ounces (small)</a:t>
            </a:r>
          </a:p>
          <a:p>
            <a:pPr lvl="1"/>
            <a:endParaRPr lang="en-US" sz="1300" dirty="0" smtClean="0"/>
          </a:p>
          <a:p>
            <a:pPr>
              <a:buFont typeface="Wingdings" panose="05000000000000000000" pitchFamily="2" charset="2"/>
              <a:buChar char="Ø"/>
            </a:pPr>
            <a:r>
              <a:rPr lang="en-US" dirty="0" smtClean="0"/>
              <a:t>Two nutritional statements </a:t>
            </a:r>
            <a:r>
              <a:rPr lang="en-US" dirty="0"/>
              <a:t>may appear on the sign adjacent to the food </a:t>
            </a:r>
            <a:r>
              <a:rPr lang="en-US" dirty="0" smtClean="0"/>
              <a:t>itself or </a:t>
            </a:r>
            <a:r>
              <a:rPr lang="en-US" dirty="0"/>
              <a:t>on a separate, larger </a:t>
            </a:r>
            <a:r>
              <a:rPr lang="en-US" dirty="0" smtClean="0"/>
              <a:t>sign and must be clearly visible as the consumer is viewing the food</a:t>
            </a:r>
          </a:p>
        </p:txBody>
      </p:sp>
      <p:sp>
        <p:nvSpPr>
          <p:cNvPr id="4" name="TextBox 3"/>
          <p:cNvSpPr txBox="1"/>
          <p:nvPr/>
        </p:nvSpPr>
        <p:spPr>
          <a:xfrm>
            <a:off x="7696200" y="6400800"/>
            <a:ext cx="1271502" cy="276999"/>
          </a:xfrm>
          <a:prstGeom prst="rect">
            <a:avLst/>
          </a:prstGeom>
          <a:noFill/>
        </p:spPr>
        <p:txBody>
          <a:bodyPr wrap="none" rtlCol="0">
            <a:spAutoFit/>
          </a:bodyPr>
          <a:lstStyle/>
          <a:p>
            <a:r>
              <a:rPr lang="en-US" sz="1200" dirty="0">
                <a:latin typeface="Times New Roman"/>
                <a:cs typeface="Times New Roman"/>
              </a:rPr>
              <a:t>§</a:t>
            </a:r>
            <a:r>
              <a:rPr lang="en-US" sz="1200" dirty="0"/>
              <a:t> 101.11(b</a:t>
            </a:r>
            <a:r>
              <a:rPr lang="en-US" sz="1200" dirty="0" smtClean="0"/>
              <a:t>)(2)(iii)</a:t>
            </a:r>
            <a:endParaRPr lang="en-US" sz="1200" dirty="0"/>
          </a:p>
        </p:txBody>
      </p:sp>
    </p:spTree>
    <p:extLst>
      <p:ext uri="{BB962C8B-B14F-4D97-AF65-F5344CB8AC3E}">
        <p14:creationId xmlns:p14="http://schemas.microsoft.com/office/powerpoint/2010/main" val="23400163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gradFill flip="none" rotWithShape="1">
            <a:gsLst>
              <a:gs pos="90000">
                <a:srgbClr val="204D84"/>
              </a:gs>
              <a:gs pos="0">
                <a:srgbClr val="3276C8"/>
              </a:gs>
            </a:gsLst>
            <a:path path="rect">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1173162"/>
          </a:xfrm>
        </p:spPr>
        <p:txBody>
          <a:bodyPr>
            <a:normAutofit/>
          </a:bodyPr>
          <a:lstStyle/>
          <a:p>
            <a:r>
              <a:rPr lang="en-US" sz="3200" b="1" dirty="0" smtClean="0">
                <a:solidFill>
                  <a:schemeClr val="bg1"/>
                </a:solidFill>
                <a:effectLst>
                  <a:outerShdw blurRad="38100" dist="38100" dir="2700000" algn="tl">
                    <a:srgbClr val="000000">
                      <a:alpha val="43137"/>
                    </a:srgbClr>
                  </a:outerShdw>
                </a:effectLst>
              </a:rPr>
              <a:t>Nutritional Information</a:t>
            </a:r>
            <a:endParaRPr lang="en-US" sz="3200" b="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19100" y="1406270"/>
            <a:ext cx="8305800" cy="2743200"/>
          </a:xfrm>
        </p:spPr>
        <p:txBody>
          <a:bodyPr>
            <a:normAutofit/>
          </a:bodyPr>
          <a:lstStyle/>
          <a:p>
            <a:pPr marL="0" indent="0">
              <a:buNone/>
            </a:pPr>
            <a:r>
              <a:rPr lang="en-US" sz="2400" b="1" dirty="0"/>
              <a:t>‘‘Additional nutrition information available upon </a:t>
            </a:r>
            <a:r>
              <a:rPr lang="en-US" sz="2400" b="1" dirty="0" smtClean="0"/>
              <a:t>request’’</a:t>
            </a:r>
          </a:p>
          <a:p>
            <a:pPr lvl="1" indent="-403225">
              <a:buFont typeface="Wingdings" panose="05000000000000000000" pitchFamily="2" charset="2"/>
              <a:buChar char="Ø"/>
            </a:pPr>
            <a:r>
              <a:rPr lang="en-US" sz="2400" dirty="0"/>
              <a:t>F</a:t>
            </a:r>
            <a:r>
              <a:rPr lang="en-US" sz="2400" dirty="0" smtClean="0"/>
              <a:t>or menus, statement </a:t>
            </a:r>
            <a:r>
              <a:rPr lang="en-US" sz="2400" dirty="0"/>
              <a:t>must </a:t>
            </a:r>
            <a:r>
              <a:rPr lang="en-US" sz="2400" dirty="0" smtClean="0"/>
              <a:t>be posted </a:t>
            </a:r>
            <a:r>
              <a:rPr lang="en-US" sz="2400" dirty="0"/>
              <a:t>on the bottom of the first page </a:t>
            </a:r>
            <a:r>
              <a:rPr lang="en-US" sz="2400" dirty="0" smtClean="0"/>
              <a:t>along with succinct statement</a:t>
            </a:r>
          </a:p>
          <a:p>
            <a:pPr lvl="1" indent="-403225">
              <a:buFont typeface="Wingdings" panose="05000000000000000000" pitchFamily="2" charset="2"/>
              <a:buChar char="Ø"/>
            </a:pPr>
            <a:r>
              <a:rPr lang="en-US" sz="2400" dirty="0" smtClean="0"/>
              <a:t>For menu boards, statement </a:t>
            </a:r>
            <a:r>
              <a:rPr lang="en-US" sz="2400" dirty="0"/>
              <a:t>must </a:t>
            </a:r>
            <a:r>
              <a:rPr lang="en-US" sz="2400" dirty="0" smtClean="0"/>
              <a:t>be posted along </a:t>
            </a:r>
            <a:r>
              <a:rPr lang="en-US" sz="2400" dirty="0"/>
              <a:t>with </a:t>
            </a:r>
            <a:r>
              <a:rPr lang="en-US" sz="2400" dirty="0" smtClean="0"/>
              <a:t>succinct statement  </a:t>
            </a:r>
          </a:p>
          <a:p>
            <a:pPr lvl="1" indent="-403225">
              <a:buFont typeface="Wingdings" panose="05000000000000000000" pitchFamily="2" charset="2"/>
              <a:buChar char="Ø"/>
            </a:pPr>
            <a:endParaRPr lang="en-US" sz="2400" dirty="0"/>
          </a:p>
          <a:p>
            <a:pPr lvl="1" indent="-403225">
              <a:buFont typeface="Wingdings" panose="05000000000000000000" pitchFamily="2" charset="2"/>
              <a:buChar char="Ø"/>
            </a:pPr>
            <a:endParaRPr lang="en-US" sz="800" dirty="0" smtClean="0"/>
          </a:p>
        </p:txBody>
      </p:sp>
      <p:sp>
        <p:nvSpPr>
          <p:cNvPr id="4" name="TextBox 3"/>
          <p:cNvSpPr txBox="1"/>
          <p:nvPr/>
        </p:nvSpPr>
        <p:spPr>
          <a:xfrm>
            <a:off x="7391400" y="6428462"/>
            <a:ext cx="1375698" cy="276999"/>
          </a:xfrm>
          <a:prstGeom prst="rect">
            <a:avLst/>
          </a:prstGeom>
          <a:noFill/>
        </p:spPr>
        <p:txBody>
          <a:bodyPr wrap="none" rtlCol="0">
            <a:spAutoFit/>
          </a:bodyPr>
          <a:lstStyle/>
          <a:p>
            <a:r>
              <a:rPr lang="en-US" sz="1200" dirty="0">
                <a:latin typeface="Times New Roman"/>
                <a:cs typeface="Times New Roman"/>
              </a:rPr>
              <a:t>§</a:t>
            </a:r>
            <a:r>
              <a:rPr lang="en-US" sz="1200" dirty="0"/>
              <a:t> 101.11(b</a:t>
            </a:r>
            <a:r>
              <a:rPr lang="en-US" sz="1200" dirty="0" smtClean="0"/>
              <a:t>)(2)(</a:t>
            </a:r>
            <a:r>
              <a:rPr lang="en-US" sz="1200" dirty="0" err="1" smtClean="0"/>
              <a:t>i</a:t>
            </a:r>
            <a:r>
              <a:rPr lang="en-US" sz="1200" dirty="0" smtClean="0"/>
              <a:t>)(C)</a:t>
            </a:r>
            <a:endParaRPr lang="en-US" sz="1200" dirty="0"/>
          </a:p>
        </p:txBody>
      </p:sp>
      <p:sp>
        <p:nvSpPr>
          <p:cNvPr id="6" name="Text Box 2"/>
          <p:cNvSpPr txBox="1"/>
          <p:nvPr/>
        </p:nvSpPr>
        <p:spPr>
          <a:xfrm>
            <a:off x="1349488" y="5574515"/>
            <a:ext cx="5867400" cy="521634"/>
          </a:xfrm>
          <a:prstGeom prst="rect">
            <a:avLst/>
          </a:prstGeom>
          <a:solidFill>
            <a:schemeClr val="bg1">
              <a:lumMod val="85000"/>
            </a:schemeClr>
          </a:solidFill>
          <a:ln w="19050">
            <a:solidFill>
              <a:schemeClr val="bg1">
                <a:lumMod val="50000"/>
              </a:schemeClr>
            </a:solidFill>
          </a:ln>
          <a:effectLst>
            <a:outerShdw blurRad="50800" dist="38100" dir="18900000" algn="b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1200" b="1" dirty="0">
                <a:solidFill>
                  <a:schemeClr val="tx1"/>
                </a:solidFill>
                <a:effectLst/>
                <a:latin typeface="Segoe UI Semibold" panose="020B0702040204020203" pitchFamily="34" charset="0"/>
                <a:ea typeface="Calibri"/>
                <a:cs typeface="Times New Roman"/>
              </a:rPr>
              <a:t>“2,000 calories a day is used for general nutritional advice, but calorie needs vary.”</a:t>
            </a:r>
          </a:p>
          <a:p>
            <a:pPr marL="0" marR="0" algn="ctr">
              <a:lnSpc>
                <a:spcPct val="115000"/>
              </a:lnSpc>
              <a:spcBef>
                <a:spcPts val="0"/>
              </a:spcBef>
              <a:spcAft>
                <a:spcPts val="0"/>
              </a:spcAft>
            </a:pPr>
            <a:r>
              <a:rPr lang="en-US" sz="1200" b="1" dirty="0">
                <a:solidFill>
                  <a:schemeClr val="tx1"/>
                </a:solidFill>
                <a:effectLst/>
                <a:latin typeface="Segoe UI Semibold" panose="020B0702040204020203" pitchFamily="34" charset="0"/>
                <a:ea typeface="Calibri"/>
                <a:cs typeface="Times New Roman"/>
              </a:rPr>
              <a:t>“Additional nutritional information available upon request</a:t>
            </a:r>
            <a:r>
              <a:rPr lang="en-US" sz="1100" b="1" dirty="0">
                <a:solidFill>
                  <a:schemeClr val="tx1"/>
                </a:solidFill>
                <a:effectLst/>
                <a:latin typeface="Segoe UI Semibold" panose="020B0702040204020203" pitchFamily="34" charset="0"/>
                <a:ea typeface="Calibri"/>
                <a:cs typeface="Times New Roman"/>
              </a:rPr>
              <a:t>.”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5808" y="3240089"/>
            <a:ext cx="2042391" cy="2217773"/>
          </a:xfrm>
          <a:prstGeom prst="rect">
            <a:avLst/>
          </a:prstGeom>
          <a:solidFill>
            <a:schemeClr val="bg1">
              <a:lumMod val="65000"/>
            </a:schemeClr>
          </a:solidFill>
          <a:ln w="57150">
            <a:solidFill>
              <a:schemeClr val="tx1"/>
            </a:solidFill>
          </a:ln>
          <a:effectLst>
            <a:outerShdw blurRad="50800" dist="38100" dir="18900000" algn="bl" rotWithShape="0">
              <a:prstClr val="black">
                <a:alpha val="40000"/>
              </a:prstClr>
            </a:outerShdw>
          </a:effectLst>
        </p:spPr>
      </p:pic>
      <p:sp>
        <p:nvSpPr>
          <p:cNvPr id="9" name="TextBox 8"/>
          <p:cNvSpPr txBox="1"/>
          <p:nvPr/>
        </p:nvSpPr>
        <p:spPr>
          <a:xfrm>
            <a:off x="772391" y="3518870"/>
            <a:ext cx="4983018" cy="1938992"/>
          </a:xfrm>
          <a:prstGeom prst="rect">
            <a:avLst/>
          </a:prstGeom>
          <a:noFill/>
        </p:spPr>
        <p:txBody>
          <a:bodyPr wrap="square" rtlCol="0">
            <a:spAutoFit/>
          </a:bodyPr>
          <a:lstStyle/>
          <a:p>
            <a:pPr lvl="1" indent="-403225">
              <a:buFont typeface="Wingdings" panose="05000000000000000000" pitchFamily="2" charset="2"/>
              <a:buChar char="Ø"/>
            </a:pPr>
            <a:r>
              <a:rPr lang="en-US" sz="2400" dirty="0"/>
              <a:t>Written nutritional information may be provided on a counter card, sign, poster, handout, binder, booklet or electronic device (computer</a:t>
            </a:r>
            <a:r>
              <a:rPr lang="en-US" sz="2400" dirty="0" smtClean="0"/>
              <a:t>), or …</a:t>
            </a:r>
            <a:endParaRPr lang="en-US" sz="2400" dirty="0"/>
          </a:p>
        </p:txBody>
      </p:sp>
      <p:cxnSp>
        <p:nvCxnSpPr>
          <p:cNvPr id="14" name="Straight Arrow Connector 13"/>
          <p:cNvCxnSpPr/>
          <p:nvPr/>
        </p:nvCxnSpPr>
        <p:spPr>
          <a:xfrm flipH="1">
            <a:off x="7216888" y="5457862"/>
            <a:ext cx="862361" cy="233307"/>
          </a:xfrm>
          <a:prstGeom prst="straightConnector1">
            <a:avLst/>
          </a:prstGeom>
          <a:ln w="381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7931724" y="5386369"/>
            <a:ext cx="457199" cy="47662"/>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99290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447800"/>
          </a:xfrm>
          <a:prstGeom prst="rect">
            <a:avLst/>
          </a:prstGeom>
          <a:gradFill flip="none" rotWithShape="1">
            <a:gsLst>
              <a:gs pos="90000">
                <a:srgbClr val="204D84"/>
              </a:gs>
              <a:gs pos="0">
                <a:srgbClr val="3276C8"/>
              </a:gs>
            </a:gsLst>
            <a:path path="rect">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90500"/>
            <a:ext cx="8839200" cy="1066800"/>
          </a:xfrm>
        </p:spPr>
        <p:txBody>
          <a:bodyPr>
            <a:noAutofit/>
          </a:bodyPr>
          <a:lstStyle/>
          <a:p>
            <a:r>
              <a:rPr lang="en-US" sz="3000" b="1" dirty="0">
                <a:solidFill>
                  <a:schemeClr val="bg1"/>
                </a:solidFill>
                <a:effectLst>
                  <a:outerShdw blurRad="38100" dist="38100" dir="2700000" algn="tl">
                    <a:srgbClr val="000000">
                      <a:alpha val="43137"/>
                    </a:srgbClr>
                  </a:outerShdw>
                </a:effectLst>
              </a:rPr>
              <a:t>Establishments </a:t>
            </a:r>
            <a:r>
              <a:rPr lang="en-US" sz="3000" b="1" dirty="0" smtClean="0">
                <a:solidFill>
                  <a:schemeClr val="bg1"/>
                </a:solidFill>
                <a:effectLst>
                  <a:outerShdw blurRad="38100" dist="38100" dir="2700000" algn="tl">
                    <a:srgbClr val="000000">
                      <a:alpha val="43137"/>
                    </a:srgbClr>
                  </a:outerShdw>
                </a:effectLst>
              </a:rPr>
              <a:t>Must </a:t>
            </a:r>
            <a:r>
              <a:rPr lang="en-US" sz="3000" b="1" dirty="0">
                <a:solidFill>
                  <a:schemeClr val="bg1"/>
                </a:solidFill>
                <a:effectLst>
                  <a:outerShdw blurRad="38100" dist="38100" dir="2700000" algn="tl">
                    <a:srgbClr val="000000">
                      <a:alpha val="43137"/>
                    </a:srgbClr>
                  </a:outerShdw>
                </a:effectLst>
              </a:rPr>
              <a:t>D</a:t>
            </a:r>
            <a:r>
              <a:rPr lang="en-US" sz="3000" b="1" dirty="0" smtClean="0">
                <a:solidFill>
                  <a:schemeClr val="bg1"/>
                </a:solidFill>
                <a:effectLst>
                  <a:outerShdw blurRad="38100" dist="38100" dir="2700000" algn="tl">
                    <a:srgbClr val="000000">
                      <a:alpha val="43137"/>
                    </a:srgbClr>
                  </a:outerShdw>
                </a:effectLst>
              </a:rPr>
              <a:t>isclose </a:t>
            </a:r>
            <a:r>
              <a:rPr lang="en-US" sz="3000" b="1" dirty="0">
                <a:solidFill>
                  <a:schemeClr val="bg1"/>
                </a:solidFill>
                <a:effectLst>
                  <a:outerShdw blurRad="38100" dist="38100" dir="2700000" algn="tl">
                    <a:srgbClr val="000000">
                      <a:alpha val="43137"/>
                    </a:srgbClr>
                  </a:outerShdw>
                </a:effectLst>
              </a:rPr>
              <a:t>the </a:t>
            </a:r>
            <a:r>
              <a:rPr lang="en-US" sz="3000" b="1" dirty="0" smtClean="0">
                <a:solidFill>
                  <a:schemeClr val="bg1"/>
                </a:solidFill>
                <a:effectLst>
                  <a:outerShdw blurRad="38100" dist="38100" dir="2700000" algn="tl">
                    <a:srgbClr val="000000">
                      <a:alpha val="43137"/>
                    </a:srgbClr>
                  </a:outerShdw>
                </a:effectLst>
              </a:rPr>
              <a:t>Following </a:t>
            </a:r>
            <a:r>
              <a:rPr lang="en-US" sz="3000" b="1" dirty="0">
                <a:solidFill>
                  <a:schemeClr val="bg1"/>
                </a:solidFill>
                <a:effectLst>
                  <a:outerShdw blurRad="38100" dist="38100" dir="2700000" algn="tl">
                    <a:srgbClr val="000000">
                      <a:alpha val="43137"/>
                    </a:srgbClr>
                  </a:outerShdw>
                </a:effectLst>
              </a:rPr>
              <a:t>N</a:t>
            </a:r>
            <a:r>
              <a:rPr lang="en-US" sz="3000" b="1" dirty="0" smtClean="0">
                <a:solidFill>
                  <a:schemeClr val="bg1"/>
                </a:solidFill>
                <a:effectLst>
                  <a:outerShdw blurRad="38100" dist="38100" dir="2700000" algn="tl">
                    <a:srgbClr val="000000">
                      <a:alpha val="43137"/>
                    </a:srgbClr>
                  </a:outerShdw>
                </a:effectLst>
              </a:rPr>
              <a:t>utritional </a:t>
            </a:r>
            <a:r>
              <a:rPr lang="en-US" sz="3000" b="1" dirty="0">
                <a:solidFill>
                  <a:schemeClr val="bg1"/>
                </a:solidFill>
                <a:effectLst>
                  <a:outerShdw blurRad="38100" dist="38100" dir="2700000" algn="tl">
                    <a:srgbClr val="000000">
                      <a:alpha val="43137"/>
                    </a:srgbClr>
                  </a:outerShdw>
                </a:effectLst>
              </a:rPr>
              <a:t>I</a:t>
            </a:r>
            <a:r>
              <a:rPr lang="en-US" sz="3000" b="1" dirty="0" smtClean="0">
                <a:solidFill>
                  <a:schemeClr val="bg1"/>
                </a:solidFill>
                <a:effectLst>
                  <a:outerShdw blurRad="38100" dist="38100" dir="2700000" algn="tl">
                    <a:srgbClr val="000000">
                      <a:alpha val="43137"/>
                    </a:srgbClr>
                  </a:outerShdw>
                </a:effectLst>
              </a:rPr>
              <a:t>nformation </a:t>
            </a:r>
            <a:r>
              <a:rPr lang="en-US" sz="3000" b="1" dirty="0">
                <a:solidFill>
                  <a:schemeClr val="bg1"/>
                </a:solidFill>
                <a:effectLst>
                  <a:outerShdw blurRad="38100" dist="38100" dir="2700000" algn="tl">
                    <a:srgbClr val="000000">
                      <a:alpha val="43137"/>
                    </a:srgbClr>
                  </a:outerShdw>
                </a:effectLst>
              </a:rPr>
              <a:t>for </a:t>
            </a:r>
            <a:r>
              <a:rPr lang="en-US" sz="3000" b="1" dirty="0" smtClean="0">
                <a:solidFill>
                  <a:schemeClr val="bg1"/>
                </a:solidFill>
                <a:effectLst>
                  <a:outerShdw blurRad="38100" dist="38100" dir="2700000" algn="tl">
                    <a:srgbClr val="000000">
                      <a:alpha val="43137"/>
                    </a:srgbClr>
                  </a:outerShdw>
                </a:effectLst>
              </a:rPr>
              <a:t>Each </a:t>
            </a:r>
            <a:r>
              <a:rPr lang="en-US" sz="3000" b="1" dirty="0">
                <a:solidFill>
                  <a:schemeClr val="bg1"/>
                </a:solidFill>
                <a:effectLst>
                  <a:outerShdw blurRad="38100" dist="38100" dir="2700000" algn="tl">
                    <a:srgbClr val="000000">
                      <a:alpha val="43137"/>
                    </a:srgbClr>
                  </a:outerShdw>
                </a:effectLst>
              </a:rPr>
              <a:t>S</a:t>
            </a:r>
            <a:r>
              <a:rPr lang="en-US" sz="3000" b="1" dirty="0" smtClean="0">
                <a:solidFill>
                  <a:schemeClr val="bg1"/>
                </a:solidFill>
                <a:effectLst>
                  <a:outerShdw blurRad="38100" dist="38100" dir="2700000" algn="tl">
                    <a:srgbClr val="000000">
                      <a:alpha val="43137"/>
                    </a:srgbClr>
                  </a:outerShdw>
                </a:effectLst>
              </a:rPr>
              <a:t>tandard </a:t>
            </a:r>
            <a:r>
              <a:rPr lang="en-US" sz="3000" b="1" dirty="0">
                <a:solidFill>
                  <a:schemeClr val="bg1"/>
                </a:solidFill>
                <a:effectLst>
                  <a:outerShdw blurRad="38100" dist="38100" dir="2700000" algn="tl">
                    <a:srgbClr val="000000">
                      <a:alpha val="43137"/>
                    </a:srgbClr>
                  </a:outerShdw>
                </a:effectLst>
              </a:rPr>
              <a:t>M</a:t>
            </a:r>
            <a:r>
              <a:rPr lang="en-US" sz="3000" b="1" dirty="0" smtClean="0">
                <a:solidFill>
                  <a:schemeClr val="bg1"/>
                </a:solidFill>
                <a:effectLst>
                  <a:outerShdw blurRad="38100" dist="38100" dir="2700000" algn="tl">
                    <a:srgbClr val="000000">
                      <a:alpha val="43137"/>
                    </a:srgbClr>
                  </a:outerShdw>
                </a:effectLst>
              </a:rPr>
              <a:t>enu </a:t>
            </a:r>
            <a:r>
              <a:rPr lang="en-US" sz="3000" b="1" dirty="0">
                <a:solidFill>
                  <a:schemeClr val="bg1"/>
                </a:solidFill>
                <a:effectLst>
                  <a:outerShdw blurRad="38100" dist="38100" dir="2700000" algn="tl">
                    <a:srgbClr val="000000">
                      <a:alpha val="43137"/>
                    </a:srgbClr>
                  </a:outerShdw>
                </a:effectLst>
              </a:rPr>
              <a:t>I</a:t>
            </a:r>
            <a:r>
              <a:rPr lang="en-US" sz="3000" b="1" dirty="0" smtClean="0">
                <a:solidFill>
                  <a:schemeClr val="bg1"/>
                </a:solidFill>
                <a:effectLst>
                  <a:outerShdw blurRad="38100" dist="38100" dir="2700000" algn="tl">
                    <a:srgbClr val="000000">
                      <a:alpha val="43137"/>
                    </a:srgbClr>
                  </a:outerShdw>
                </a:effectLst>
              </a:rPr>
              <a:t>tem</a:t>
            </a:r>
            <a:endParaRPr lang="en-US" sz="3000" b="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724799"/>
            <a:ext cx="8229600" cy="4876800"/>
          </a:xfrm>
        </p:spPr>
        <p:txBody>
          <a:bodyPr>
            <a:normAutofit lnSpcReduction="10000"/>
          </a:bodyPr>
          <a:lstStyle/>
          <a:p>
            <a:pPr>
              <a:buFont typeface="Wingdings" panose="05000000000000000000" pitchFamily="2" charset="2"/>
              <a:buChar char="Ø"/>
            </a:pPr>
            <a:r>
              <a:rPr lang="en-US" sz="2400" dirty="0"/>
              <a:t>M</a:t>
            </a:r>
            <a:r>
              <a:rPr lang="en-US" sz="2400" dirty="0" smtClean="0"/>
              <a:t>ust </a:t>
            </a:r>
            <a:r>
              <a:rPr lang="en-US" sz="2400" dirty="0"/>
              <a:t>be available in written form </a:t>
            </a:r>
            <a:r>
              <a:rPr lang="en-US" sz="2400" dirty="0" smtClean="0"/>
              <a:t>and </a:t>
            </a:r>
            <a:r>
              <a:rPr lang="en-US" sz="2400" dirty="0"/>
              <a:t>provided </a:t>
            </a:r>
            <a:r>
              <a:rPr lang="en-US" sz="2400" dirty="0" smtClean="0"/>
              <a:t>or readily available to </a:t>
            </a:r>
            <a:r>
              <a:rPr lang="en-US" sz="2400" dirty="0"/>
              <a:t>the customer upon request. </a:t>
            </a:r>
            <a:endParaRPr lang="en-US" sz="2400" dirty="0" smtClean="0"/>
          </a:p>
          <a:p>
            <a:pPr>
              <a:buFont typeface="Wingdings" panose="05000000000000000000" pitchFamily="2" charset="2"/>
              <a:buChar char="Ø"/>
            </a:pPr>
            <a:r>
              <a:rPr lang="en-US" sz="2400" dirty="0"/>
              <a:t>This nutrition information must be presented in the order listed and using the measurements </a:t>
            </a:r>
            <a:r>
              <a:rPr lang="en-US" sz="2400" dirty="0" smtClean="0"/>
              <a:t>listed.</a:t>
            </a:r>
            <a:endParaRPr lang="en-US" sz="2400" dirty="0"/>
          </a:p>
          <a:p>
            <a:pPr>
              <a:buFont typeface="Wingdings" panose="05000000000000000000" pitchFamily="2" charset="2"/>
              <a:buChar char="Ø"/>
            </a:pPr>
            <a:endParaRPr lang="en-US" sz="2400" dirty="0" smtClean="0"/>
          </a:p>
          <a:p>
            <a:pPr>
              <a:buFont typeface="Wingdings" panose="05000000000000000000" pitchFamily="2" charset="2"/>
              <a:buChar char="Ø"/>
            </a:pPr>
            <a:endParaRPr lang="en-US" sz="2400" dirty="0"/>
          </a:p>
          <a:p>
            <a:pPr>
              <a:buFont typeface="Wingdings" panose="05000000000000000000" pitchFamily="2" charset="2"/>
              <a:buChar char="Ø"/>
            </a:pPr>
            <a:endParaRPr lang="en-US" sz="2400" dirty="0" smtClean="0"/>
          </a:p>
          <a:p>
            <a:pPr>
              <a:buFont typeface="Wingdings" panose="05000000000000000000" pitchFamily="2" charset="2"/>
              <a:buChar char="Ø"/>
            </a:pPr>
            <a:endParaRPr lang="en-US" sz="2400" dirty="0" smtClean="0"/>
          </a:p>
          <a:p>
            <a:pPr>
              <a:buFont typeface="Wingdings" panose="05000000000000000000" pitchFamily="2" charset="2"/>
              <a:buChar char="Ø"/>
            </a:pPr>
            <a:endParaRPr lang="en-US" sz="2400" dirty="0" smtClean="0"/>
          </a:p>
          <a:p>
            <a:pPr>
              <a:buFont typeface="Wingdings" panose="05000000000000000000" pitchFamily="2" charset="2"/>
              <a:buChar char="Ø"/>
            </a:pPr>
            <a:r>
              <a:rPr lang="en-US" sz="2400" dirty="0" smtClean="0"/>
              <a:t>The </a:t>
            </a:r>
            <a:r>
              <a:rPr lang="en-US" sz="2400" dirty="0"/>
              <a:t>information must be presented in a clear and conspicuous </a:t>
            </a:r>
            <a:r>
              <a:rPr lang="en-US" sz="2400" dirty="0" smtClean="0"/>
              <a:t>manner likely </a:t>
            </a:r>
            <a:r>
              <a:rPr lang="en-US" sz="2400" dirty="0"/>
              <a:t>to be read and understood by the ordinary individual under customary </a:t>
            </a:r>
            <a:r>
              <a:rPr lang="en-US" sz="2400" dirty="0" smtClean="0"/>
              <a:t>conditions of purchase and use.</a:t>
            </a:r>
          </a:p>
        </p:txBody>
      </p:sp>
      <p:sp>
        <p:nvSpPr>
          <p:cNvPr id="5" name="TextBox 4"/>
          <p:cNvSpPr txBox="1"/>
          <p:nvPr/>
        </p:nvSpPr>
        <p:spPr>
          <a:xfrm>
            <a:off x="7086600" y="6324600"/>
            <a:ext cx="1828800" cy="276999"/>
          </a:xfrm>
          <a:prstGeom prst="rect">
            <a:avLst/>
          </a:prstGeom>
          <a:noFill/>
        </p:spPr>
        <p:txBody>
          <a:bodyPr wrap="square" rtlCol="0">
            <a:spAutoFit/>
          </a:bodyPr>
          <a:lstStyle/>
          <a:p>
            <a:r>
              <a:rPr lang="en-US" sz="1200" dirty="0">
                <a:latin typeface="Times New Roman"/>
                <a:cs typeface="Times New Roman"/>
              </a:rPr>
              <a:t>§</a:t>
            </a:r>
            <a:r>
              <a:rPr lang="en-US" sz="1200" dirty="0"/>
              <a:t> 101.11(b)(2)(ii</a:t>
            </a:r>
            <a:r>
              <a:rPr lang="en-US" sz="1200" dirty="0" smtClean="0"/>
              <a:t>)(A) &amp; (D)</a:t>
            </a:r>
            <a:endParaRPr lang="en-US" sz="1200" dirty="0"/>
          </a:p>
        </p:txBody>
      </p:sp>
      <p:graphicFrame>
        <p:nvGraphicFramePr>
          <p:cNvPr id="8" name="Table 7"/>
          <p:cNvGraphicFramePr>
            <a:graphicFrameLocks noGrp="1"/>
          </p:cNvGraphicFramePr>
          <p:nvPr>
            <p:extLst>
              <p:ext uri="{D42A27DB-BD31-4B8C-83A1-F6EECF244321}">
                <p14:modId xmlns:p14="http://schemas.microsoft.com/office/powerpoint/2010/main" val="950400939"/>
              </p:ext>
            </p:extLst>
          </p:nvPr>
        </p:nvGraphicFramePr>
        <p:xfrm>
          <a:off x="1295400" y="3352799"/>
          <a:ext cx="6096000" cy="1737360"/>
        </p:xfrm>
        <a:graphic>
          <a:graphicData uri="http://schemas.openxmlformats.org/drawingml/2006/table">
            <a:tbl>
              <a:tblPr firstRow="1" bandRow="1">
                <a:effectLst>
                  <a:outerShdw blurRad="50800" dist="38100" dir="8100000" algn="tr" rotWithShape="0">
                    <a:prstClr val="black">
                      <a:alpha val="40000"/>
                    </a:prstClr>
                  </a:outerShdw>
                </a:effectLst>
                <a:tableStyleId>{D7AC3CCA-C797-4891-BE02-D94E43425B78}</a:tableStyleId>
              </a:tblPr>
              <a:tblGrid>
                <a:gridCol w="3048000"/>
                <a:gridCol w="3048000"/>
              </a:tblGrid>
              <a:tr h="1584960">
                <a:tc>
                  <a:txBody>
                    <a:bodyPr/>
                    <a:lstStyle/>
                    <a:p>
                      <a:pPr algn="l"/>
                      <a:r>
                        <a:rPr lang="en-US" sz="1800" b="1" kern="1200" dirty="0" smtClean="0">
                          <a:solidFill>
                            <a:schemeClr val="dk1"/>
                          </a:solidFill>
                          <a:effectLst/>
                          <a:latin typeface="+mn-lt"/>
                          <a:ea typeface="+mn-ea"/>
                          <a:cs typeface="+mn-cs"/>
                        </a:rPr>
                        <a:t>(</a:t>
                      </a:r>
                      <a:r>
                        <a:rPr lang="en-US" sz="1800" b="1" i="1" kern="1200" dirty="0" smtClean="0">
                          <a:solidFill>
                            <a:schemeClr val="dk1"/>
                          </a:solidFill>
                          <a:effectLst/>
                          <a:latin typeface="+mn-lt"/>
                          <a:ea typeface="+mn-ea"/>
                          <a:cs typeface="+mn-cs"/>
                        </a:rPr>
                        <a:t>1</a:t>
                      </a:r>
                      <a:r>
                        <a:rPr lang="en-US" sz="1800" b="1" kern="1200" dirty="0" smtClean="0">
                          <a:solidFill>
                            <a:schemeClr val="dk1"/>
                          </a:solidFill>
                          <a:effectLst/>
                          <a:latin typeface="+mn-lt"/>
                          <a:ea typeface="+mn-ea"/>
                          <a:cs typeface="+mn-cs"/>
                        </a:rPr>
                        <a:t>) Total calories (</a:t>
                      </a:r>
                      <a:r>
                        <a:rPr lang="en-US" sz="1800" b="1" kern="1200" dirty="0" err="1" smtClean="0">
                          <a:solidFill>
                            <a:schemeClr val="dk1"/>
                          </a:solidFill>
                          <a:effectLst/>
                          <a:latin typeface="+mn-lt"/>
                          <a:ea typeface="+mn-ea"/>
                          <a:cs typeface="+mn-cs"/>
                        </a:rPr>
                        <a:t>cal</a:t>
                      </a:r>
                      <a:r>
                        <a:rPr lang="en-US" sz="1800" b="1" kern="1200" dirty="0" smtClean="0">
                          <a:solidFill>
                            <a:schemeClr val="dk1"/>
                          </a:solidFill>
                          <a:effectLst/>
                          <a:latin typeface="+mn-lt"/>
                          <a:ea typeface="+mn-ea"/>
                          <a:cs typeface="+mn-cs"/>
                        </a:rPr>
                        <a:t>)</a:t>
                      </a:r>
                    </a:p>
                    <a:p>
                      <a:pPr algn="l"/>
                      <a:r>
                        <a:rPr lang="en-US" sz="1800" b="1" kern="1200" dirty="0" smtClean="0">
                          <a:solidFill>
                            <a:schemeClr val="dk1"/>
                          </a:solidFill>
                          <a:effectLst/>
                          <a:latin typeface="+mn-lt"/>
                          <a:ea typeface="+mn-ea"/>
                          <a:cs typeface="+mn-cs"/>
                        </a:rPr>
                        <a:t>(</a:t>
                      </a:r>
                      <a:r>
                        <a:rPr lang="en-US" sz="1800" b="1" i="1" kern="1200" dirty="0" smtClean="0">
                          <a:solidFill>
                            <a:schemeClr val="dk1"/>
                          </a:solidFill>
                          <a:effectLst/>
                          <a:latin typeface="+mn-lt"/>
                          <a:ea typeface="+mn-ea"/>
                          <a:cs typeface="+mn-cs"/>
                        </a:rPr>
                        <a:t>2</a:t>
                      </a:r>
                      <a:r>
                        <a:rPr lang="en-US" sz="1800" b="1" kern="1200" dirty="0" smtClean="0">
                          <a:solidFill>
                            <a:schemeClr val="dk1"/>
                          </a:solidFill>
                          <a:effectLst/>
                          <a:latin typeface="+mn-lt"/>
                          <a:ea typeface="+mn-ea"/>
                          <a:cs typeface="+mn-cs"/>
                        </a:rPr>
                        <a:t>) Calories from fat (fat </a:t>
                      </a:r>
                      <a:r>
                        <a:rPr lang="en-US" sz="1800" b="1" kern="1200" dirty="0" err="1" smtClean="0">
                          <a:solidFill>
                            <a:schemeClr val="dk1"/>
                          </a:solidFill>
                          <a:effectLst/>
                          <a:latin typeface="+mn-lt"/>
                          <a:ea typeface="+mn-ea"/>
                          <a:cs typeface="+mn-cs"/>
                        </a:rPr>
                        <a:t>cal</a:t>
                      </a:r>
                      <a:r>
                        <a:rPr lang="en-US" sz="1800" b="1" kern="1200" dirty="0" smtClean="0">
                          <a:solidFill>
                            <a:schemeClr val="dk1"/>
                          </a:solidFill>
                          <a:effectLst/>
                          <a:latin typeface="+mn-lt"/>
                          <a:ea typeface="+mn-ea"/>
                          <a:cs typeface="+mn-cs"/>
                        </a:rPr>
                        <a:t>)</a:t>
                      </a:r>
                    </a:p>
                    <a:p>
                      <a:pPr algn="l"/>
                      <a:r>
                        <a:rPr lang="en-US" sz="1800" b="1" kern="1200" dirty="0" smtClean="0">
                          <a:solidFill>
                            <a:schemeClr val="dk1"/>
                          </a:solidFill>
                          <a:effectLst/>
                          <a:latin typeface="+mn-lt"/>
                          <a:ea typeface="+mn-ea"/>
                          <a:cs typeface="+mn-cs"/>
                        </a:rPr>
                        <a:t>(</a:t>
                      </a:r>
                      <a:r>
                        <a:rPr lang="en-US" sz="1800" b="1" i="1" kern="1200" dirty="0" smtClean="0">
                          <a:solidFill>
                            <a:schemeClr val="dk1"/>
                          </a:solidFill>
                          <a:effectLst/>
                          <a:latin typeface="+mn-lt"/>
                          <a:ea typeface="+mn-ea"/>
                          <a:cs typeface="+mn-cs"/>
                        </a:rPr>
                        <a:t>3</a:t>
                      </a:r>
                      <a:r>
                        <a:rPr lang="en-US" sz="1800" b="1" kern="1200" dirty="0" smtClean="0">
                          <a:solidFill>
                            <a:schemeClr val="dk1"/>
                          </a:solidFill>
                          <a:effectLst/>
                          <a:latin typeface="+mn-lt"/>
                          <a:ea typeface="+mn-ea"/>
                          <a:cs typeface="+mn-cs"/>
                        </a:rPr>
                        <a:t>) Total fat (g)</a:t>
                      </a:r>
                    </a:p>
                    <a:p>
                      <a:pPr algn="l"/>
                      <a:r>
                        <a:rPr lang="en-US" sz="1800" b="1" kern="1200" dirty="0" smtClean="0">
                          <a:solidFill>
                            <a:schemeClr val="dk1"/>
                          </a:solidFill>
                          <a:effectLst/>
                          <a:latin typeface="+mn-lt"/>
                          <a:ea typeface="+mn-ea"/>
                          <a:cs typeface="+mn-cs"/>
                        </a:rPr>
                        <a:t>(</a:t>
                      </a:r>
                      <a:r>
                        <a:rPr lang="en-US" sz="1800" b="1" i="1" kern="1200" dirty="0" smtClean="0">
                          <a:solidFill>
                            <a:schemeClr val="dk1"/>
                          </a:solidFill>
                          <a:effectLst/>
                          <a:latin typeface="+mn-lt"/>
                          <a:ea typeface="+mn-ea"/>
                          <a:cs typeface="+mn-cs"/>
                        </a:rPr>
                        <a:t>4</a:t>
                      </a:r>
                      <a:r>
                        <a:rPr lang="en-US" sz="1800" b="1" kern="1200" dirty="0" smtClean="0">
                          <a:solidFill>
                            <a:schemeClr val="dk1"/>
                          </a:solidFill>
                          <a:effectLst/>
                          <a:latin typeface="+mn-lt"/>
                          <a:ea typeface="+mn-ea"/>
                          <a:cs typeface="+mn-cs"/>
                        </a:rPr>
                        <a:t>) Saturated fat (g)</a:t>
                      </a:r>
                    </a:p>
                    <a:p>
                      <a:pPr algn="l"/>
                      <a:r>
                        <a:rPr lang="en-US" sz="1800" b="1" kern="1200" dirty="0" smtClean="0">
                          <a:solidFill>
                            <a:schemeClr val="dk1"/>
                          </a:solidFill>
                          <a:effectLst/>
                          <a:latin typeface="+mn-lt"/>
                          <a:ea typeface="+mn-ea"/>
                          <a:cs typeface="+mn-cs"/>
                        </a:rPr>
                        <a:t>(</a:t>
                      </a:r>
                      <a:r>
                        <a:rPr lang="en-US" sz="1800" b="1" i="1" kern="1200" dirty="0" smtClean="0">
                          <a:solidFill>
                            <a:schemeClr val="dk1"/>
                          </a:solidFill>
                          <a:effectLst/>
                          <a:latin typeface="+mn-lt"/>
                          <a:ea typeface="+mn-ea"/>
                          <a:cs typeface="+mn-cs"/>
                        </a:rPr>
                        <a:t>5</a:t>
                      </a:r>
                      <a:r>
                        <a:rPr lang="en-US" sz="1800" b="1" kern="1200" dirty="0" smtClean="0">
                          <a:solidFill>
                            <a:schemeClr val="dk1"/>
                          </a:solidFill>
                          <a:effectLst/>
                          <a:latin typeface="+mn-lt"/>
                          <a:ea typeface="+mn-ea"/>
                          <a:cs typeface="+mn-cs"/>
                        </a:rPr>
                        <a:t>) </a:t>
                      </a:r>
                      <a:r>
                        <a:rPr lang="en-US" sz="1800" b="1" i="1" kern="1200" dirty="0" smtClean="0">
                          <a:solidFill>
                            <a:schemeClr val="dk1"/>
                          </a:solidFill>
                          <a:effectLst/>
                          <a:latin typeface="+mn-lt"/>
                          <a:ea typeface="+mn-ea"/>
                          <a:cs typeface="+mn-cs"/>
                        </a:rPr>
                        <a:t>Trans </a:t>
                      </a:r>
                      <a:r>
                        <a:rPr lang="en-US" sz="1800" b="1" kern="1200" dirty="0" smtClean="0">
                          <a:solidFill>
                            <a:schemeClr val="dk1"/>
                          </a:solidFill>
                          <a:effectLst/>
                          <a:latin typeface="+mn-lt"/>
                          <a:ea typeface="+mn-ea"/>
                          <a:cs typeface="+mn-cs"/>
                        </a:rPr>
                        <a:t>fat (g)</a:t>
                      </a:r>
                    </a:p>
                    <a:p>
                      <a:pPr algn="l"/>
                      <a:r>
                        <a:rPr lang="en-US" sz="1800" b="1" kern="1200" dirty="0" smtClean="0">
                          <a:solidFill>
                            <a:schemeClr val="dk1"/>
                          </a:solidFill>
                          <a:effectLst/>
                          <a:latin typeface="+mn-lt"/>
                          <a:ea typeface="+mn-ea"/>
                          <a:cs typeface="+mn-cs"/>
                        </a:rPr>
                        <a:t>(</a:t>
                      </a:r>
                      <a:r>
                        <a:rPr lang="en-US" sz="1800" b="1" i="1" kern="1200" dirty="0" smtClean="0">
                          <a:solidFill>
                            <a:schemeClr val="dk1"/>
                          </a:solidFill>
                          <a:effectLst/>
                          <a:latin typeface="+mn-lt"/>
                          <a:ea typeface="+mn-ea"/>
                          <a:cs typeface="+mn-cs"/>
                        </a:rPr>
                        <a:t>6</a:t>
                      </a:r>
                      <a:r>
                        <a:rPr lang="en-US" sz="1800" b="1" kern="1200" dirty="0" smtClean="0">
                          <a:solidFill>
                            <a:schemeClr val="dk1"/>
                          </a:solidFill>
                          <a:effectLst/>
                          <a:latin typeface="+mn-lt"/>
                          <a:ea typeface="+mn-ea"/>
                          <a:cs typeface="+mn-cs"/>
                        </a:rPr>
                        <a:t>) Cholesterol (mg)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b="1" kern="1200" dirty="0" smtClean="0">
                          <a:solidFill>
                            <a:schemeClr val="dk1"/>
                          </a:solidFill>
                          <a:effectLst/>
                          <a:latin typeface="+mn-lt"/>
                          <a:ea typeface="+mn-ea"/>
                          <a:cs typeface="+mn-cs"/>
                        </a:rPr>
                        <a:t>(</a:t>
                      </a:r>
                      <a:r>
                        <a:rPr lang="en-US" sz="1800" b="1" i="1" kern="1200" dirty="0" smtClean="0">
                          <a:solidFill>
                            <a:schemeClr val="dk1"/>
                          </a:solidFill>
                          <a:effectLst/>
                          <a:latin typeface="+mn-lt"/>
                          <a:ea typeface="+mn-ea"/>
                          <a:cs typeface="+mn-cs"/>
                        </a:rPr>
                        <a:t>7</a:t>
                      </a:r>
                      <a:r>
                        <a:rPr lang="en-US" sz="1800" b="1" kern="1200" dirty="0" smtClean="0">
                          <a:solidFill>
                            <a:schemeClr val="dk1"/>
                          </a:solidFill>
                          <a:effectLst/>
                          <a:latin typeface="+mn-lt"/>
                          <a:ea typeface="+mn-ea"/>
                          <a:cs typeface="+mn-cs"/>
                        </a:rPr>
                        <a:t>) Sodium (mg)</a:t>
                      </a:r>
                    </a:p>
                    <a:p>
                      <a:pPr algn="l"/>
                      <a:r>
                        <a:rPr lang="en-US" sz="1800" b="1" kern="1200" dirty="0" smtClean="0">
                          <a:solidFill>
                            <a:schemeClr val="dk1"/>
                          </a:solidFill>
                          <a:effectLst/>
                          <a:latin typeface="+mn-lt"/>
                          <a:ea typeface="+mn-ea"/>
                          <a:cs typeface="+mn-cs"/>
                        </a:rPr>
                        <a:t>(</a:t>
                      </a:r>
                      <a:r>
                        <a:rPr lang="en-US" sz="1800" b="1" i="1" kern="1200" dirty="0" smtClean="0">
                          <a:solidFill>
                            <a:schemeClr val="dk1"/>
                          </a:solidFill>
                          <a:effectLst/>
                          <a:latin typeface="+mn-lt"/>
                          <a:ea typeface="+mn-ea"/>
                          <a:cs typeface="+mn-cs"/>
                        </a:rPr>
                        <a:t>8</a:t>
                      </a:r>
                      <a:r>
                        <a:rPr lang="en-US" sz="1800" b="1" kern="1200" dirty="0" smtClean="0">
                          <a:solidFill>
                            <a:schemeClr val="dk1"/>
                          </a:solidFill>
                          <a:effectLst/>
                          <a:latin typeface="+mn-lt"/>
                          <a:ea typeface="+mn-ea"/>
                          <a:cs typeface="+mn-cs"/>
                        </a:rPr>
                        <a:t>) Total carbohydrate (g)</a:t>
                      </a:r>
                    </a:p>
                    <a:p>
                      <a:pPr algn="l"/>
                      <a:r>
                        <a:rPr lang="en-US" sz="1800" b="1" kern="1200" dirty="0" smtClean="0">
                          <a:solidFill>
                            <a:schemeClr val="dk1"/>
                          </a:solidFill>
                          <a:effectLst/>
                          <a:latin typeface="+mn-lt"/>
                          <a:ea typeface="+mn-ea"/>
                          <a:cs typeface="+mn-cs"/>
                        </a:rPr>
                        <a:t>(</a:t>
                      </a:r>
                      <a:r>
                        <a:rPr lang="en-US" sz="1800" b="1" i="1" kern="1200" dirty="0" smtClean="0">
                          <a:solidFill>
                            <a:schemeClr val="dk1"/>
                          </a:solidFill>
                          <a:effectLst/>
                          <a:latin typeface="+mn-lt"/>
                          <a:ea typeface="+mn-ea"/>
                          <a:cs typeface="+mn-cs"/>
                        </a:rPr>
                        <a:t>9</a:t>
                      </a:r>
                      <a:r>
                        <a:rPr lang="en-US" sz="1800" b="1" kern="1200" dirty="0" smtClean="0">
                          <a:solidFill>
                            <a:schemeClr val="dk1"/>
                          </a:solidFill>
                          <a:effectLst/>
                          <a:latin typeface="+mn-lt"/>
                          <a:ea typeface="+mn-ea"/>
                          <a:cs typeface="+mn-cs"/>
                        </a:rPr>
                        <a:t>) Dietary fiber (g)</a:t>
                      </a:r>
                    </a:p>
                    <a:p>
                      <a:pPr algn="l"/>
                      <a:r>
                        <a:rPr lang="en-US" sz="1800" b="1" kern="1200" dirty="0" smtClean="0">
                          <a:solidFill>
                            <a:schemeClr val="dk1"/>
                          </a:solidFill>
                          <a:effectLst/>
                          <a:latin typeface="+mn-lt"/>
                          <a:ea typeface="+mn-ea"/>
                          <a:cs typeface="+mn-cs"/>
                        </a:rPr>
                        <a:t>(</a:t>
                      </a:r>
                      <a:r>
                        <a:rPr lang="en-US" sz="1800" b="1" i="1" kern="1200" dirty="0" smtClean="0">
                          <a:solidFill>
                            <a:schemeClr val="dk1"/>
                          </a:solidFill>
                          <a:effectLst/>
                          <a:latin typeface="+mn-lt"/>
                          <a:ea typeface="+mn-ea"/>
                          <a:cs typeface="+mn-cs"/>
                        </a:rPr>
                        <a:t>10</a:t>
                      </a:r>
                      <a:r>
                        <a:rPr lang="en-US" sz="1800" b="1" kern="1200" dirty="0" smtClean="0">
                          <a:solidFill>
                            <a:schemeClr val="dk1"/>
                          </a:solidFill>
                          <a:effectLst/>
                          <a:latin typeface="+mn-lt"/>
                          <a:ea typeface="+mn-ea"/>
                          <a:cs typeface="+mn-cs"/>
                        </a:rPr>
                        <a:t>) Sugars (g)</a:t>
                      </a:r>
                    </a:p>
                    <a:p>
                      <a:pPr algn="l"/>
                      <a:r>
                        <a:rPr lang="en-US" sz="1800" b="1" kern="1200" dirty="0" smtClean="0">
                          <a:solidFill>
                            <a:schemeClr val="dk1"/>
                          </a:solidFill>
                          <a:effectLst/>
                          <a:latin typeface="+mn-lt"/>
                          <a:ea typeface="+mn-ea"/>
                          <a:cs typeface="+mn-cs"/>
                        </a:rPr>
                        <a:t>(</a:t>
                      </a:r>
                      <a:r>
                        <a:rPr lang="en-US" sz="1800" b="1" i="1" kern="1200" dirty="0" smtClean="0">
                          <a:solidFill>
                            <a:schemeClr val="dk1"/>
                          </a:solidFill>
                          <a:effectLst/>
                          <a:latin typeface="+mn-lt"/>
                          <a:ea typeface="+mn-ea"/>
                          <a:cs typeface="+mn-cs"/>
                        </a:rPr>
                        <a:t>11</a:t>
                      </a:r>
                      <a:r>
                        <a:rPr lang="en-US" sz="1800" b="1" kern="1200" dirty="0" smtClean="0">
                          <a:solidFill>
                            <a:schemeClr val="dk1"/>
                          </a:solidFill>
                          <a:effectLst/>
                          <a:latin typeface="+mn-lt"/>
                          <a:ea typeface="+mn-ea"/>
                          <a:cs typeface="+mn-cs"/>
                        </a:rPr>
                        <a:t>) Protein (g)</a:t>
                      </a:r>
                    </a:p>
                    <a:p>
                      <a:pPr algn="l"/>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37843042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447800"/>
          </a:xfrm>
          <a:prstGeom prst="rect">
            <a:avLst/>
          </a:prstGeom>
          <a:gradFill flip="none" rotWithShape="1">
            <a:gsLst>
              <a:gs pos="90000">
                <a:srgbClr val="204D84"/>
              </a:gs>
              <a:gs pos="0">
                <a:srgbClr val="3276C8"/>
              </a:gs>
            </a:gsLst>
            <a:path path="rect">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0999" y="274638"/>
            <a:ext cx="8432699" cy="1143000"/>
          </a:xfrm>
        </p:spPr>
        <p:txBody>
          <a:bodyPr>
            <a:noAutofit/>
          </a:bodyPr>
          <a:lstStyle/>
          <a:p>
            <a:r>
              <a:rPr lang="en-US" sz="3200" b="1" dirty="0" smtClean="0">
                <a:solidFill>
                  <a:schemeClr val="bg1"/>
                </a:solidFill>
                <a:effectLst>
                  <a:outerShdw blurRad="38100" dist="38100" dir="2700000" algn="tl">
                    <a:srgbClr val="000000">
                      <a:alpha val="43137"/>
                    </a:srgbClr>
                  </a:outerShdw>
                </a:effectLst>
              </a:rPr>
              <a:t>Nutritional Information for </a:t>
            </a:r>
            <a:br>
              <a:rPr lang="en-US" sz="3200" b="1" dirty="0" smtClean="0">
                <a:solidFill>
                  <a:schemeClr val="bg1"/>
                </a:solidFill>
                <a:effectLst>
                  <a:outerShdw blurRad="38100" dist="38100" dir="2700000" algn="tl">
                    <a:srgbClr val="000000">
                      <a:alpha val="43137"/>
                    </a:srgbClr>
                  </a:outerShdw>
                </a:effectLst>
              </a:rPr>
            </a:br>
            <a:r>
              <a:rPr lang="en-US" sz="3200" b="1" dirty="0" smtClean="0">
                <a:solidFill>
                  <a:schemeClr val="bg1"/>
                </a:solidFill>
                <a:effectLst>
                  <a:outerShdw blurRad="38100" dist="38100" dir="2700000" algn="tl">
                    <a:srgbClr val="000000">
                      <a:alpha val="43137"/>
                    </a:srgbClr>
                  </a:outerShdw>
                </a:effectLst>
              </a:rPr>
              <a:t>Variable Menu Items </a:t>
            </a:r>
            <a:endParaRPr lang="en-US" sz="3200" b="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981200"/>
            <a:ext cx="4876800" cy="4525963"/>
          </a:xfrm>
        </p:spPr>
        <p:txBody>
          <a:bodyPr>
            <a:normAutofit/>
          </a:bodyPr>
          <a:lstStyle/>
          <a:p>
            <a:pPr>
              <a:buFont typeface="Wingdings" panose="05000000000000000000" pitchFamily="2" charset="2"/>
              <a:buChar char="Ø"/>
            </a:pPr>
            <a:r>
              <a:rPr lang="en-US" sz="2400" dirty="0" smtClean="0"/>
              <a:t>Must be declared separately for each topping, flavor, or variable component</a:t>
            </a:r>
          </a:p>
          <a:p>
            <a:pPr>
              <a:buFont typeface="Wingdings" panose="05000000000000000000" pitchFamily="2" charset="2"/>
              <a:buChar char="Ø"/>
            </a:pPr>
            <a:endParaRPr lang="en-US" sz="800" dirty="0" smtClean="0"/>
          </a:p>
          <a:p>
            <a:pPr>
              <a:buFont typeface="Wingdings" panose="05000000000000000000" pitchFamily="2" charset="2"/>
              <a:buChar char="Ø"/>
            </a:pPr>
            <a:r>
              <a:rPr lang="en-US" sz="2400" dirty="0" smtClean="0"/>
              <a:t>All items that have the same calorie and nutrient values could be listed together only once. </a:t>
            </a:r>
            <a:endParaRPr lang="en-US" sz="2400" dirty="0"/>
          </a:p>
        </p:txBody>
      </p:sp>
      <p:sp>
        <p:nvSpPr>
          <p:cNvPr id="4" name="Rectangle 3"/>
          <p:cNvSpPr/>
          <p:nvPr/>
        </p:nvSpPr>
        <p:spPr>
          <a:xfrm>
            <a:off x="7391400" y="6324599"/>
            <a:ext cx="1446230" cy="276999"/>
          </a:xfrm>
          <a:prstGeom prst="rect">
            <a:avLst/>
          </a:prstGeom>
        </p:spPr>
        <p:txBody>
          <a:bodyPr wrap="none">
            <a:spAutoFit/>
          </a:bodyPr>
          <a:lstStyle/>
          <a:p>
            <a:r>
              <a:rPr lang="en-US" sz="1200" dirty="0">
                <a:latin typeface="Times New Roman"/>
                <a:cs typeface="Times New Roman"/>
              </a:rPr>
              <a:t>§</a:t>
            </a:r>
            <a:r>
              <a:rPr lang="en-US" sz="1200" dirty="0"/>
              <a:t> 101.11(b)(2)(ii</a:t>
            </a:r>
            <a:r>
              <a:rPr lang="en-US" sz="1200" dirty="0" smtClean="0"/>
              <a:t>)(C) </a:t>
            </a:r>
            <a:endParaRPr lang="en-US" sz="12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4913" y="1981200"/>
            <a:ext cx="2990636" cy="3752141"/>
          </a:xfrm>
          <a:prstGeom prst="rect">
            <a:avLst/>
          </a:prstGeom>
          <a:noFill/>
          <a:ln w="9525">
            <a:solidFill>
              <a:schemeClr val="tx1"/>
            </a:solidFill>
            <a:miter lim="800000"/>
            <a:headEnd/>
            <a:tailEnd/>
          </a:ln>
          <a:effectLst>
            <a:outerShdw blurRad="50800" dist="38100" dir="13500000" algn="br" rotWithShape="0">
              <a:prstClr val="black">
                <a:alpha val="40000"/>
              </a:prstClr>
            </a:outerShdw>
            <a:softEdge rad="12700"/>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531271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1447800"/>
          </a:xfrm>
          <a:prstGeom prst="rect">
            <a:avLst/>
          </a:prstGeom>
          <a:gradFill flip="none" rotWithShape="1">
            <a:gsLst>
              <a:gs pos="90000">
                <a:srgbClr val="204D84"/>
              </a:gs>
              <a:gs pos="0">
                <a:srgbClr val="3276C8"/>
              </a:gs>
            </a:gsLst>
            <a:path path="rect">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7" name="Picture 5" descr="C:\Users\drobenyuke\Desktop\5f8bffcb685b3e08f495c64df328738f6db5e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191000"/>
            <a:ext cx="2967980" cy="19766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1020762"/>
          </a:xfrm>
        </p:spPr>
        <p:txBody>
          <a:bodyPr>
            <a:normAutofit/>
          </a:bodyPr>
          <a:lstStyle/>
          <a:p>
            <a:r>
              <a:rPr lang="en-US" sz="3600" b="1" dirty="0" smtClean="0">
                <a:solidFill>
                  <a:schemeClr val="bg1"/>
                </a:solidFill>
                <a:effectLst>
                  <a:outerShdw blurRad="38100" dist="38100" dir="2700000" algn="tl">
                    <a:srgbClr val="000000">
                      <a:alpha val="43137"/>
                    </a:srgbClr>
                  </a:outerShdw>
                </a:effectLst>
              </a:rPr>
              <a:t>Alcohol</a:t>
            </a:r>
            <a:endParaRPr lang="en-US" sz="3600" b="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95275" y="1295400"/>
            <a:ext cx="8455283" cy="3276600"/>
          </a:xfrm>
        </p:spPr>
        <p:txBody>
          <a:bodyPr>
            <a:normAutofit fontScale="92500" lnSpcReduction="10000"/>
          </a:bodyPr>
          <a:lstStyle/>
          <a:p>
            <a:endParaRPr lang="en-US" sz="2400" dirty="0" smtClean="0"/>
          </a:p>
          <a:p>
            <a:pPr>
              <a:buFont typeface="Wingdings" panose="05000000000000000000" pitchFamily="2" charset="2"/>
              <a:buChar char="Ø"/>
            </a:pPr>
            <a:r>
              <a:rPr lang="en-US" sz="2200" dirty="0"/>
              <a:t>The final rule covers alcoholic beverages </a:t>
            </a:r>
            <a:r>
              <a:rPr lang="en-US" sz="2200" dirty="0" smtClean="0"/>
              <a:t>that </a:t>
            </a:r>
            <a:r>
              <a:rPr lang="en-US" sz="2200" dirty="0"/>
              <a:t>are standard menu items that are listed on a menu or menu </a:t>
            </a:r>
            <a:r>
              <a:rPr lang="en-US" sz="2200" dirty="0" smtClean="0"/>
              <a:t>board </a:t>
            </a:r>
          </a:p>
          <a:p>
            <a:pPr>
              <a:buFont typeface="Wingdings" panose="05000000000000000000" pitchFamily="2" charset="2"/>
              <a:buChar char="Ø"/>
            </a:pPr>
            <a:r>
              <a:rPr lang="en-US" sz="2200" dirty="0" smtClean="0"/>
              <a:t>The rule </a:t>
            </a:r>
            <a:r>
              <a:rPr lang="en-US" sz="2200" dirty="0"/>
              <a:t>exempts alcohol beverages that </a:t>
            </a:r>
            <a:r>
              <a:rPr lang="en-US" sz="2200" dirty="0" smtClean="0"/>
              <a:t>are foods </a:t>
            </a:r>
            <a:r>
              <a:rPr lang="en-US" sz="2200" dirty="0"/>
              <a:t>on display and are not </a:t>
            </a:r>
            <a:r>
              <a:rPr lang="en-US" sz="2200" dirty="0" smtClean="0"/>
              <a:t>self-service foods </a:t>
            </a:r>
            <a:r>
              <a:rPr lang="en-US" sz="2200" dirty="0"/>
              <a:t>(</a:t>
            </a:r>
            <a:r>
              <a:rPr lang="en-US" sz="2200" i="1" dirty="0"/>
              <a:t>e.g., </a:t>
            </a:r>
            <a:r>
              <a:rPr lang="en-US" sz="2200" dirty="0"/>
              <a:t>bottles of liquor behind </a:t>
            </a:r>
            <a:r>
              <a:rPr lang="en-US" sz="2200" dirty="0" smtClean="0"/>
              <a:t>the bar </a:t>
            </a:r>
            <a:r>
              <a:rPr lang="en-US" sz="2200" dirty="0"/>
              <a:t>used to prepare mixed </a:t>
            </a:r>
            <a:r>
              <a:rPr lang="en-US" sz="2200" dirty="0" smtClean="0"/>
              <a:t>drinks)</a:t>
            </a:r>
          </a:p>
          <a:p>
            <a:pPr>
              <a:buFont typeface="Wingdings" panose="05000000000000000000" pitchFamily="2" charset="2"/>
              <a:buChar char="Ø"/>
            </a:pPr>
            <a:r>
              <a:rPr lang="en-US" sz="2200" dirty="0"/>
              <a:t>The provisions of section 4205 of the ACA (Affordable Care Act) do not apply to and have no effect on the labels of food products sold in packaged form, including alcoholic beverages regulated by TTB (Treasury's Alcohol and Tobacco Trade and Tax Bureau). </a:t>
            </a:r>
          </a:p>
          <a:p>
            <a:pPr>
              <a:buFont typeface="Wingdings" panose="05000000000000000000" pitchFamily="2" charset="2"/>
              <a:buChar char="Ø"/>
            </a:pPr>
            <a:endParaRPr lang="en-US" sz="2200" dirty="0" smtClean="0"/>
          </a:p>
          <a:p>
            <a:pPr>
              <a:buFont typeface="Wingdings" panose="05000000000000000000" pitchFamily="2" charset="2"/>
              <a:buChar char="Ø"/>
            </a:pPr>
            <a:endParaRPr lang="fr-FR" sz="800" dirty="0" smtClean="0"/>
          </a:p>
        </p:txBody>
      </p:sp>
      <p:sp>
        <p:nvSpPr>
          <p:cNvPr id="4" name="Rectangle 3"/>
          <p:cNvSpPr/>
          <p:nvPr/>
        </p:nvSpPr>
        <p:spPr>
          <a:xfrm>
            <a:off x="7314901" y="6409943"/>
            <a:ext cx="1412566" cy="276999"/>
          </a:xfrm>
          <a:prstGeom prst="rect">
            <a:avLst/>
          </a:prstGeom>
        </p:spPr>
        <p:txBody>
          <a:bodyPr wrap="none">
            <a:spAutoFit/>
          </a:bodyPr>
          <a:lstStyle/>
          <a:p>
            <a:r>
              <a:rPr lang="en-US" sz="1200" dirty="0">
                <a:latin typeface="Times New Roman"/>
                <a:cs typeface="Times New Roman"/>
              </a:rPr>
              <a:t>§</a:t>
            </a:r>
            <a:r>
              <a:rPr lang="en-US" sz="1200" dirty="0"/>
              <a:t> 101.11(b</a:t>
            </a:r>
            <a:r>
              <a:rPr lang="en-US" sz="1200" dirty="0" smtClean="0"/>
              <a:t>)(1)(ii)(</a:t>
            </a:r>
            <a:r>
              <a:rPr lang="en-US" sz="1200" dirty="0"/>
              <a:t>B</a:t>
            </a:r>
            <a:r>
              <a:rPr lang="en-US" sz="1200" dirty="0" smtClean="0"/>
              <a:t>)</a:t>
            </a:r>
            <a:endParaRPr lang="en-US" sz="1200" dirty="0"/>
          </a:p>
        </p:txBody>
      </p:sp>
    </p:spTree>
    <p:extLst>
      <p:ext uri="{BB962C8B-B14F-4D97-AF65-F5344CB8AC3E}">
        <p14:creationId xmlns:p14="http://schemas.microsoft.com/office/powerpoint/2010/main" val="4165116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447800"/>
          </a:xfrm>
          <a:prstGeom prst="rect">
            <a:avLst/>
          </a:prstGeom>
          <a:gradFill flip="none" rotWithShape="1">
            <a:gsLst>
              <a:gs pos="90000">
                <a:srgbClr val="204D84"/>
              </a:gs>
              <a:gs pos="0">
                <a:srgbClr val="3276C8"/>
              </a:gs>
            </a:gsLst>
            <a:path path="rect">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4000" b="1" dirty="0" smtClean="0">
                <a:solidFill>
                  <a:schemeClr val="bg1"/>
                </a:solidFill>
                <a:effectLst>
                  <a:outerShdw blurRad="38100" dist="38100" dir="2700000" algn="tl">
                    <a:srgbClr val="000000">
                      <a:alpha val="43137"/>
                    </a:srgbClr>
                  </a:outerShdw>
                </a:effectLst>
              </a:rPr>
              <a:t>History and Legislation</a:t>
            </a:r>
            <a:endParaRPr lang="en-US" sz="4000" dirty="0"/>
          </a:p>
        </p:txBody>
      </p:sp>
      <p:sp>
        <p:nvSpPr>
          <p:cNvPr id="3" name="Content Placeholder 2"/>
          <p:cNvSpPr>
            <a:spLocks noGrp="1"/>
          </p:cNvSpPr>
          <p:nvPr>
            <p:ph idx="1"/>
          </p:nvPr>
        </p:nvSpPr>
        <p:spPr>
          <a:xfrm>
            <a:off x="457200" y="1676401"/>
            <a:ext cx="8229600" cy="3752850"/>
          </a:xfrm>
        </p:spPr>
        <p:txBody>
          <a:bodyPr/>
          <a:lstStyle/>
          <a:p>
            <a:pPr>
              <a:buFont typeface="Wingdings" panose="05000000000000000000" pitchFamily="2" charset="2"/>
              <a:buChar char="Ø"/>
            </a:pPr>
            <a:r>
              <a:rPr lang="en-US" sz="2800" dirty="0" smtClean="0"/>
              <a:t>SB 1420 - July 1, 2009</a:t>
            </a:r>
          </a:p>
          <a:p>
            <a:endParaRPr lang="en-US" sz="800" dirty="0" smtClean="0"/>
          </a:p>
          <a:p>
            <a:pPr>
              <a:buFont typeface="Wingdings" panose="05000000000000000000" pitchFamily="2" charset="2"/>
              <a:buChar char="Ø"/>
            </a:pPr>
            <a:r>
              <a:rPr lang="en-US" sz="2800" dirty="0" smtClean="0"/>
              <a:t>Affordable Care Act – March 2010</a:t>
            </a:r>
            <a:endParaRPr lang="en-US" sz="800" dirty="0"/>
          </a:p>
          <a:p>
            <a:pPr lvl="1"/>
            <a:r>
              <a:rPr lang="en-US" sz="2400" dirty="0" smtClean="0"/>
              <a:t>Section 4205, Amends </a:t>
            </a:r>
            <a:r>
              <a:rPr lang="en-US" sz="2400" dirty="0"/>
              <a:t>FD&amp;C Act 403 (q)5(H</a:t>
            </a:r>
            <a:r>
              <a:rPr lang="en-US" sz="2400" dirty="0" smtClean="0"/>
              <a:t>)</a:t>
            </a:r>
          </a:p>
          <a:p>
            <a:pPr lvl="1"/>
            <a:endParaRPr lang="en-US" sz="800" dirty="0" smtClean="0"/>
          </a:p>
          <a:p>
            <a:pPr>
              <a:buFont typeface="Wingdings" panose="05000000000000000000" pitchFamily="2" charset="2"/>
              <a:buChar char="Ø"/>
            </a:pPr>
            <a:r>
              <a:rPr lang="en-US" sz="2800" dirty="0" smtClean="0"/>
              <a:t>Final Rule – Dec 1, 2014</a:t>
            </a:r>
          </a:p>
          <a:p>
            <a:pPr lvl="1"/>
            <a:r>
              <a:rPr lang="en-US" sz="2000" dirty="0" smtClean="0"/>
              <a:t>21 CFR Part 101, Section 101.11</a:t>
            </a:r>
            <a:endParaRPr lang="en-US" sz="2000" dirty="0"/>
          </a:p>
          <a:p>
            <a:endParaRPr lang="en-US" dirty="0" smtClean="0"/>
          </a:p>
          <a:p>
            <a:endParaRPr lang="en-US" dirty="0" smtClean="0"/>
          </a:p>
          <a:p>
            <a:endParaRPr lang="en-US" dirty="0"/>
          </a:p>
        </p:txBody>
      </p:sp>
    </p:spTree>
    <p:extLst>
      <p:ext uri="{BB962C8B-B14F-4D97-AF65-F5344CB8AC3E}">
        <p14:creationId xmlns:p14="http://schemas.microsoft.com/office/powerpoint/2010/main" val="25943495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447800"/>
          </a:xfrm>
          <a:prstGeom prst="rect">
            <a:avLst/>
          </a:prstGeom>
          <a:gradFill flip="none" rotWithShape="1">
            <a:gsLst>
              <a:gs pos="90000">
                <a:srgbClr val="204D84"/>
              </a:gs>
              <a:gs pos="0">
                <a:srgbClr val="3276C8"/>
              </a:gs>
            </a:gsLst>
            <a:path path="rect">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3200" b="1" dirty="0" smtClean="0">
                <a:solidFill>
                  <a:schemeClr val="bg1"/>
                </a:solidFill>
                <a:effectLst>
                  <a:outerShdw blurRad="38100" dist="38100" dir="2700000" algn="tl">
                    <a:srgbClr val="000000">
                      <a:alpha val="43137"/>
                    </a:srgbClr>
                  </a:outerShdw>
                </a:effectLst>
              </a:rPr>
              <a:t>Determination of Nutrient </a:t>
            </a:r>
            <a:r>
              <a:rPr lang="en-US" sz="3200" b="1" dirty="0">
                <a:solidFill>
                  <a:schemeClr val="bg1"/>
                </a:solidFill>
                <a:effectLst>
                  <a:outerShdw blurRad="38100" dist="38100" dir="2700000" algn="tl">
                    <a:srgbClr val="000000">
                      <a:alpha val="43137"/>
                    </a:srgbClr>
                  </a:outerShdw>
                </a:effectLst>
              </a:rPr>
              <a:t>C</a:t>
            </a:r>
            <a:r>
              <a:rPr lang="en-US" sz="3200" b="1" dirty="0" smtClean="0">
                <a:solidFill>
                  <a:schemeClr val="bg1"/>
                </a:solidFill>
                <a:effectLst>
                  <a:outerShdw blurRad="38100" dist="38100" dir="2700000" algn="tl">
                    <a:srgbClr val="000000">
                      <a:alpha val="43137"/>
                    </a:srgbClr>
                  </a:outerShdw>
                </a:effectLst>
              </a:rPr>
              <a:t>ontent</a:t>
            </a:r>
            <a:endParaRPr lang="en-US" sz="3200" b="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800999"/>
            <a:ext cx="8229600" cy="4800599"/>
          </a:xfrm>
        </p:spPr>
        <p:txBody>
          <a:bodyPr>
            <a:noAutofit/>
          </a:bodyPr>
          <a:lstStyle/>
          <a:p>
            <a:pPr>
              <a:buFont typeface="Wingdings" panose="05000000000000000000" pitchFamily="2" charset="2"/>
              <a:buChar char="Ø"/>
            </a:pPr>
            <a:r>
              <a:rPr lang="en-US" sz="2000" dirty="0" smtClean="0"/>
              <a:t>Reasonable basis and reasonable steps to ensure that the method of preparation and amounts are accurate</a:t>
            </a:r>
          </a:p>
          <a:p>
            <a:pPr>
              <a:buFont typeface="Wingdings" panose="05000000000000000000" pitchFamily="2" charset="2"/>
              <a:buChar char="Ø"/>
            </a:pPr>
            <a:endParaRPr lang="en-US" sz="800" dirty="0" smtClean="0"/>
          </a:p>
          <a:p>
            <a:pPr>
              <a:buFont typeface="Wingdings" panose="05000000000000000000" pitchFamily="2" charset="2"/>
              <a:buChar char="Ø"/>
            </a:pPr>
            <a:r>
              <a:rPr lang="en-US" sz="2000" dirty="0" smtClean="0"/>
              <a:t>Nutrient </a:t>
            </a:r>
            <a:r>
              <a:rPr lang="en-US" sz="2000" dirty="0"/>
              <a:t>values may be determined </a:t>
            </a:r>
            <a:r>
              <a:rPr lang="en-US" sz="2000" dirty="0" smtClean="0"/>
              <a:t>by:</a:t>
            </a:r>
          </a:p>
          <a:p>
            <a:pPr lvl="1">
              <a:buFont typeface="Calibri" panose="020F0502020204030204" pitchFamily="34" charset="0"/>
              <a:buChar char="-"/>
            </a:pPr>
            <a:r>
              <a:rPr lang="en-US" sz="2000" dirty="0" smtClean="0"/>
              <a:t>Cookbooks</a:t>
            </a:r>
            <a:endParaRPr lang="en-US" sz="2000" dirty="0"/>
          </a:p>
          <a:p>
            <a:pPr lvl="1">
              <a:buFont typeface="Calibri" panose="020F0502020204030204" pitchFamily="34" charset="0"/>
              <a:buChar char="-"/>
            </a:pPr>
            <a:r>
              <a:rPr lang="en-US" sz="2000" dirty="0"/>
              <a:t>L</a:t>
            </a:r>
            <a:r>
              <a:rPr lang="en-US" sz="2000" dirty="0" smtClean="0"/>
              <a:t>aboratory analyses</a:t>
            </a:r>
          </a:p>
          <a:p>
            <a:pPr lvl="1">
              <a:buFont typeface="Calibri" panose="020F0502020204030204" pitchFamily="34" charset="0"/>
              <a:buChar char="-"/>
            </a:pPr>
            <a:r>
              <a:rPr lang="en-US" sz="2000" dirty="0" smtClean="0"/>
              <a:t>Nutrient databases</a:t>
            </a:r>
          </a:p>
          <a:p>
            <a:pPr lvl="1">
              <a:buFont typeface="Calibri" panose="020F0502020204030204" pitchFamily="34" charset="0"/>
              <a:buChar char="-"/>
            </a:pPr>
            <a:r>
              <a:rPr lang="en-US" sz="2000" dirty="0" smtClean="0"/>
              <a:t>Nutritional Facts Label </a:t>
            </a:r>
          </a:p>
        </p:txBody>
      </p:sp>
      <p:sp>
        <p:nvSpPr>
          <p:cNvPr id="4" name="TextBox 3"/>
          <p:cNvSpPr txBox="1"/>
          <p:nvPr/>
        </p:nvSpPr>
        <p:spPr>
          <a:xfrm>
            <a:off x="7952464" y="6324599"/>
            <a:ext cx="886781" cy="276999"/>
          </a:xfrm>
          <a:prstGeom prst="rect">
            <a:avLst/>
          </a:prstGeom>
          <a:noFill/>
        </p:spPr>
        <p:txBody>
          <a:bodyPr wrap="none" rtlCol="0">
            <a:spAutoFit/>
          </a:bodyPr>
          <a:lstStyle/>
          <a:p>
            <a:r>
              <a:rPr lang="en-US" sz="1200" dirty="0">
                <a:latin typeface="Times New Roman"/>
                <a:cs typeface="Times New Roman"/>
              </a:rPr>
              <a:t>§</a:t>
            </a:r>
            <a:r>
              <a:rPr lang="en-US" sz="1200" dirty="0"/>
              <a:t> </a:t>
            </a:r>
            <a:r>
              <a:rPr lang="en-US" sz="1200" dirty="0" smtClean="0"/>
              <a:t>101.11(c)</a:t>
            </a:r>
            <a:endParaRPr lang="en-US" sz="1200" dirty="0"/>
          </a:p>
        </p:txBody>
      </p:sp>
      <p:pic>
        <p:nvPicPr>
          <p:cNvPr id="1028" name="Picture 4" descr="http://www.fda.gov/ucm/groups/fdagov-public/documents/image/ucm386494.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1018" y="2743200"/>
            <a:ext cx="1655618" cy="2678439"/>
          </a:xfrm>
          <a:prstGeom prst="rect">
            <a:avLst/>
          </a:prstGeom>
          <a:noFill/>
          <a:effectLst>
            <a:outerShdw blurRad="50800" dist="38100" algn="l"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pic>
        <p:nvPicPr>
          <p:cNvPr id="4104" name="Picture 8" descr="http://www.goodhousekeeping.com/cm/goodhousekeeping/images/1N/ghk-step-by-step-cookbook-hVbFXr-mdn.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429000"/>
            <a:ext cx="1859747" cy="2581263"/>
          </a:xfrm>
          <a:prstGeom prst="rect">
            <a:avLst/>
          </a:prstGeom>
          <a:noFill/>
          <a:effectLst>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1379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http://www.dianamarinova.com/wp-content/uploads/2013/08/Questions-to-Clients-Why-Bother-Addressing-Them.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676400"/>
            <a:ext cx="3810000" cy="341947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6018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447800"/>
          </a:xfrm>
          <a:prstGeom prst="rect">
            <a:avLst/>
          </a:prstGeom>
          <a:gradFill flip="none" rotWithShape="1">
            <a:gsLst>
              <a:gs pos="90000">
                <a:srgbClr val="204D84"/>
              </a:gs>
              <a:gs pos="0">
                <a:srgbClr val="3276C8"/>
              </a:gs>
            </a:gsLst>
            <a:path path="rect">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1096962"/>
          </a:xfrm>
        </p:spPr>
        <p:txBody>
          <a:bodyPr>
            <a:normAutofit/>
          </a:bodyPr>
          <a:lstStyle/>
          <a:p>
            <a:r>
              <a:rPr lang="en-US" sz="4000" b="1" dirty="0" smtClean="0">
                <a:solidFill>
                  <a:schemeClr val="bg1"/>
                </a:solidFill>
                <a:effectLst>
                  <a:outerShdw blurRad="38100" dist="38100" dir="2700000" algn="tl">
                    <a:srgbClr val="000000">
                      <a:alpha val="43137"/>
                    </a:srgbClr>
                  </a:outerShdw>
                </a:effectLst>
              </a:rPr>
              <a:t>Why Menu Labeling? </a:t>
            </a:r>
            <a:endParaRPr lang="en-US" sz="4000" b="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398818" y="1722582"/>
            <a:ext cx="4440382" cy="4705988"/>
          </a:xfrm>
        </p:spPr>
        <p:txBody>
          <a:bodyPr>
            <a:normAutofit fontScale="70000" lnSpcReduction="20000"/>
          </a:bodyPr>
          <a:lstStyle/>
          <a:p>
            <a:pPr>
              <a:lnSpc>
                <a:spcPct val="120000"/>
              </a:lnSpc>
              <a:spcBef>
                <a:spcPts val="0"/>
              </a:spcBef>
              <a:spcAft>
                <a:spcPts val="1200"/>
              </a:spcAft>
              <a:buFont typeface="Wingdings" panose="05000000000000000000" pitchFamily="2" charset="2"/>
              <a:buChar char="Ø"/>
            </a:pPr>
            <a:r>
              <a:rPr lang="en-US" dirty="0" smtClean="0"/>
              <a:t> 2/3 of adult population is overweight or obese</a:t>
            </a:r>
          </a:p>
          <a:p>
            <a:pPr>
              <a:lnSpc>
                <a:spcPct val="120000"/>
              </a:lnSpc>
              <a:spcBef>
                <a:spcPts val="0"/>
              </a:spcBef>
              <a:spcAft>
                <a:spcPts val="1200"/>
              </a:spcAft>
              <a:buFont typeface="Wingdings" panose="05000000000000000000" pitchFamily="2" charset="2"/>
              <a:buChar char="Ø"/>
            </a:pPr>
            <a:r>
              <a:rPr lang="en-US" dirty="0" smtClean="0"/>
              <a:t>1/3 of calories consumed outside the home</a:t>
            </a:r>
          </a:p>
          <a:p>
            <a:pPr>
              <a:lnSpc>
                <a:spcPct val="120000"/>
              </a:lnSpc>
              <a:spcBef>
                <a:spcPts val="0"/>
              </a:spcBef>
              <a:spcAft>
                <a:spcPts val="1200"/>
              </a:spcAft>
              <a:buFont typeface="Wingdings" panose="05000000000000000000" pitchFamily="2" charset="2"/>
              <a:buChar char="Ø"/>
            </a:pPr>
            <a:r>
              <a:rPr lang="en-US" dirty="0" smtClean="0"/>
              <a:t>Information on calories generally not available at point of purchase in restaurants and similar retail food establishments </a:t>
            </a:r>
          </a:p>
          <a:p>
            <a:pPr>
              <a:lnSpc>
                <a:spcPct val="120000"/>
              </a:lnSpc>
              <a:spcBef>
                <a:spcPts val="0"/>
              </a:spcBef>
              <a:spcAft>
                <a:spcPts val="1200"/>
              </a:spcAft>
              <a:buFont typeface="Wingdings" panose="05000000000000000000" pitchFamily="2" charset="2"/>
              <a:buChar char="Ø"/>
            </a:pPr>
            <a:r>
              <a:rPr lang="en-US" dirty="0" smtClean="0"/>
              <a:t>One tool to help people maintain health weight</a:t>
            </a:r>
          </a:p>
        </p:txBody>
      </p:sp>
      <p:sp>
        <p:nvSpPr>
          <p:cNvPr id="4" name="TextBox 3"/>
          <p:cNvSpPr txBox="1"/>
          <p:nvPr/>
        </p:nvSpPr>
        <p:spPr>
          <a:xfrm>
            <a:off x="7467600" y="6382388"/>
            <a:ext cx="1392382" cy="276999"/>
          </a:xfrm>
          <a:prstGeom prst="rect">
            <a:avLst/>
          </a:prstGeom>
          <a:noFill/>
        </p:spPr>
        <p:txBody>
          <a:bodyPr wrap="square" rtlCol="0">
            <a:spAutoFit/>
          </a:bodyPr>
          <a:lstStyle/>
          <a:p>
            <a:r>
              <a:rPr lang="en-US" sz="1200" dirty="0"/>
              <a:t>FDA–2011–F–0172</a:t>
            </a:r>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697182"/>
            <a:ext cx="3962400" cy="4572000"/>
          </a:xfrm>
          <a:prstGeom prst="rect">
            <a:avLst/>
          </a:prstGeom>
          <a:noFill/>
          <a:ln>
            <a:noFill/>
          </a:ln>
        </p:spPr>
      </p:pic>
    </p:spTree>
    <p:extLst>
      <p:ext uri="{BB962C8B-B14F-4D97-AF65-F5344CB8AC3E}">
        <p14:creationId xmlns:p14="http://schemas.microsoft.com/office/powerpoint/2010/main" val="27231942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1447800"/>
          </a:xfrm>
          <a:prstGeom prst="rect">
            <a:avLst/>
          </a:prstGeom>
          <a:gradFill flip="none" rotWithShape="1">
            <a:gsLst>
              <a:gs pos="90000">
                <a:srgbClr val="204D84"/>
              </a:gs>
              <a:gs pos="0">
                <a:srgbClr val="3276C8"/>
              </a:gs>
            </a:gsLst>
            <a:path path="rect">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304800" y="274638"/>
            <a:ext cx="8458200" cy="1143000"/>
          </a:xfrm>
        </p:spPr>
        <p:txBody>
          <a:bodyPr>
            <a:normAutofit/>
          </a:bodyPr>
          <a:lstStyle/>
          <a:p>
            <a:r>
              <a:rPr lang="en-US" sz="3600" b="1" dirty="0" smtClean="0">
                <a:solidFill>
                  <a:schemeClr val="bg1"/>
                </a:solidFill>
                <a:effectLst>
                  <a:outerShdw blurRad="38100" dist="38100" dir="2700000" algn="tl">
                    <a:srgbClr val="000000">
                      <a:alpha val="43137"/>
                    </a:srgbClr>
                  </a:outerShdw>
                </a:effectLst>
              </a:rPr>
              <a:t>Starting December 1, 2015</a:t>
            </a:r>
            <a:endParaRPr lang="en-US" sz="3600" b="1" dirty="0">
              <a:solidFill>
                <a:schemeClr val="bg1"/>
              </a:solidFill>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457200" y="1828800"/>
            <a:ext cx="8229600" cy="4525963"/>
          </a:xfrm>
        </p:spPr>
        <p:txBody>
          <a:bodyPr>
            <a:normAutofit fontScale="55000" lnSpcReduction="20000"/>
          </a:bodyPr>
          <a:lstStyle/>
          <a:p>
            <a:pPr marL="0" indent="0">
              <a:buNone/>
            </a:pPr>
            <a:r>
              <a:rPr lang="en-US" sz="3800" b="1" dirty="0" smtClean="0"/>
              <a:t>Covered </a:t>
            </a:r>
            <a:r>
              <a:rPr lang="en-US" sz="3800" b="1" dirty="0"/>
              <a:t>establishments are required to disclose in a clear and conspicuous manner</a:t>
            </a:r>
            <a:r>
              <a:rPr lang="en-US" sz="3800" b="1" dirty="0" smtClean="0"/>
              <a:t>:</a:t>
            </a:r>
          </a:p>
          <a:p>
            <a:pPr marL="0" indent="0">
              <a:buNone/>
            </a:pPr>
            <a:endParaRPr lang="en-US" sz="1500" dirty="0" smtClean="0"/>
          </a:p>
          <a:p>
            <a:pPr marL="339725" indent="-339725">
              <a:buFont typeface="+mj-lt"/>
              <a:buAutoNum type="alphaLcPeriod"/>
            </a:pPr>
            <a:r>
              <a:rPr lang="en-US" sz="3800" dirty="0" smtClean="0"/>
              <a:t>On menus </a:t>
            </a:r>
            <a:r>
              <a:rPr lang="en-US" sz="3800" dirty="0"/>
              <a:t>and </a:t>
            </a:r>
            <a:r>
              <a:rPr lang="en-US" sz="3800" dirty="0" smtClean="0"/>
              <a:t>all menu </a:t>
            </a:r>
            <a:r>
              <a:rPr lang="en-US" sz="3800" dirty="0"/>
              <a:t>boards: </a:t>
            </a:r>
            <a:endParaRPr lang="en-US" sz="3800" dirty="0" smtClean="0"/>
          </a:p>
          <a:p>
            <a:pPr marL="914400" lvl="1" indent="-514350">
              <a:buFont typeface="+mj-lt"/>
              <a:buAutoNum type="arabicPeriod"/>
            </a:pPr>
            <a:r>
              <a:rPr lang="en-US" sz="3000" dirty="0" smtClean="0"/>
              <a:t>the </a:t>
            </a:r>
            <a:r>
              <a:rPr lang="en-US" sz="3000" u="sng" dirty="0"/>
              <a:t>number of calories</a:t>
            </a:r>
            <a:r>
              <a:rPr lang="en-US" sz="3000" dirty="0"/>
              <a:t> for each standard menu item; </a:t>
            </a:r>
            <a:endParaRPr lang="en-US" sz="3000" dirty="0" smtClean="0"/>
          </a:p>
          <a:p>
            <a:pPr marL="914400" lvl="1" indent="-514350">
              <a:buFont typeface="+mj-lt"/>
              <a:buAutoNum type="arabicPeriod"/>
            </a:pPr>
            <a:r>
              <a:rPr lang="en-US" sz="3000" dirty="0" smtClean="0"/>
              <a:t>a </a:t>
            </a:r>
            <a:r>
              <a:rPr lang="en-US" sz="3000" dirty="0"/>
              <a:t>succinct statement </a:t>
            </a:r>
            <a:r>
              <a:rPr lang="en-US" sz="3000" dirty="0" smtClean="0"/>
              <a:t>concerning suggested </a:t>
            </a:r>
            <a:r>
              <a:rPr lang="en-US" sz="3000" u="sng" dirty="0"/>
              <a:t>daily caloric intake</a:t>
            </a:r>
            <a:r>
              <a:rPr lang="en-US" sz="3000" dirty="0"/>
              <a:t>; and </a:t>
            </a:r>
            <a:endParaRPr lang="en-US" sz="3000" dirty="0" smtClean="0"/>
          </a:p>
          <a:p>
            <a:pPr marL="914400" lvl="1" indent="-514350">
              <a:buFont typeface="+mj-lt"/>
              <a:buAutoNum type="arabicPeriod"/>
            </a:pPr>
            <a:r>
              <a:rPr lang="en-US" sz="3000" dirty="0" smtClean="0"/>
              <a:t>a </a:t>
            </a:r>
            <a:r>
              <a:rPr lang="en-US" sz="3000" dirty="0"/>
              <a:t>statement indicating that additional </a:t>
            </a:r>
            <a:r>
              <a:rPr lang="en-US" sz="3000" u="sng" dirty="0"/>
              <a:t>nutrition </a:t>
            </a:r>
            <a:r>
              <a:rPr lang="en-US" sz="3000" u="sng" dirty="0" smtClean="0"/>
              <a:t>information </a:t>
            </a:r>
            <a:r>
              <a:rPr lang="en-US" sz="3000" u="sng" dirty="0"/>
              <a:t>is available upon </a:t>
            </a:r>
            <a:r>
              <a:rPr lang="en-US" sz="3000" u="sng" dirty="0" smtClean="0"/>
              <a:t>request</a:t>
            </a:r>
          </a:p>
          <a:p>
            <a:pPr marL="339725" indent="-339725">
              <a:lnSpc>
                <a:spcPct val="120000"/>
              </a:lnSpc>
              <a:spcBef>
                <a:spcPts val="1200"/>
              </a:spcBef>
              <a:spcAft>
                <a:spcPts val="1200"/>
              </a:spcAft>
              <a:buNone/>
            </a:pPr>
            <a:r>
              <a:rPr lang="en-US" sz="3400" dirty="0" smtClean="0"/>
              <a:t>b</a:t>
            </a:r>
            <a:r>
              <a:rPr lang="en-US" sz="3800" dirty="0"/>
              <a:t>. </a:t>
            </a:r>
            <a:r>
              <a:rPr lang="en-US" sz="3800" dirty="0" smtClean="0"/>
              <a:t>Additional </a:t>
            </a:r>
            <a:r>
              <a:rPr lang="en-US" sz="3800" dirty="0"/>
              <a:t>nutrition information for standard menu </a:t>
            </a:r>
            <a:r>
              <a:rPr lang="en-US" sz="3800" dirty="0" smtClean="0"/>
              <a:t>items available to the costumer upon request</a:t>
            </a:r>
          </a:p>
          <a:p>
            <a:pPr marL="339725" indent="-339725">
              <a:lnSpc>
                <a:spcPct val="120000"/>
              </a:lnSpc>
              <a:spcBef>
                <a:spcPts val="0"/>
              </a:spcBef>
              <a:spcAft>
                <a:spcPts val="1200"/>
              </a:spcAft>
              <a:buNone/>
            </a:pPr>
            <a:r>
              <a:rPr lang="en-US" sz="3800" dirty="0" smtClean="0"/>
              <a:t>c</a:t>
            </a:r>
            <a:r>
              <a:rPr lang="en-US" sz="3800" dirty="0"/>
              <a:t>. </a:t>
            </a:r>
            <a:r>
              <a:rPr lang="en-US" sz="3800" dirty="0" smtClean="0"/>
              <a:t>For </a:t>
            </a:r>
            <a:r>
              <a:rPr lang="en-US" sz="3800" dirty="0"/>
              <a:t>standard menu items that are food on display or for self-service, the number of calories contained in each item or per serving.</a:t>
            </a:r>
          </a:p>
          <a:p>
            <a:endParaRPr lang="en-US" dirty="0"/>
          </a:p>
        </p:txBody>
      </p:sp>
    </p:spTree>
    <p:extLst>
      <p:ext uri="{BB962C8B-B14F-4D97-AF65-F5344CB8AC3E}">
        <p14:creationId xmlns:p14="http://schemas.microsoft.com/office/powerpoint/2010/main" val="19652869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1447800"/>
          </a:xfrm>
          <a:prstGeom prst="rect">
            <a:avLst/>
          </a:prstGeom>
          <a:gradFill flip="none" rotWithShape="1">
            <a:gsLst>
              <a:gs pos="90000">
                <a:srgbClr val="204D84"/>
              </a:gs>
              <a:gs pos="0">
                <a:srgbClr val="3276C8"/>
              </a:gs>
            </a:gsLst>
            <a:path path="rect">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57200" y="274638"/>
            <a:ext cx="8229600" cy="1020762"/>
          </a:xfrm>
        </p:spPr>
        <p:txBody>
          <a:bodyPr>
            <a:normAutofit/>
          </a:bodyPr>
          <a:lstStyle/>
          <a:p>
            <a:r>
              <a:rPr lang="en-US" sz="3600" b="1" dirty="0" smtClean="0">
                <a:solidFill>
                  <a:schemeClr val="bg1"/>
                </a:solidFill>
                <a:effectLst>
                  <a:outerShdw blurRad="38100" dist="38100" dir="2700000" algn="tl">
                    <a:srgbClr val="000000">
                      <a:alpha val="43137"/>
                    </a:srgbClr>
                  </a:outerShdw>
                </a:effectLst>
              </a:rPr>
              <a:t>Covered Establishments</a:t>
            </a:r>
            <a:endParaRPr lang="en-US" sz="3600" b="1" dirty="0">
              <a:solidFill>
                <a:schemeClr val="bg1"/>
              </a:solidFill>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457200" y="1676400"/>
            <a:ext cx="8382000" cy="4705989"/>
          </a:xfrm>
        </p:spPr>
        <p:txBody>
          <a:bodyPr>
            <a:normAutofit/>
          </a:bodyPr>
          <a:lstStyle/>
          <a:p>
            <a:pPr marL="0" indent="0">
              <a:buNone/>
            </a:pPr>
            <a:r>
              <a:rPr lang="en-US" sz="2400" dirty="0"/>
              <a:t>Restaurants or similar retail food establishments </a:t>
            </a:r>
            <a:r>
              <a:rPr lang="en-US" sz="2400" dirty="0" smtClean="0"/>
              <a:t>that are:</a:t>
            </a:r>
          </a:p>
          <a:p>
            <a:pPr marL="0" indent="0">
              <a:buNone/>
            </a:pPr>
            <a:endParaRPr lang="en-US" sz="800" dirty="0"/>
          </a:p>
          <a:p>
            <a:pPr marL="0" indent="0">
              <a:buNone/>
            </a:pPr>
            <a:endParaRPr lang="en-US" sz="800" dirty="0" smtClean="0"/>
          </a:p>
          <a:p>
            <a:pPr marL="0" indent="0">
              <a:buNone/>
            </a:pPr>
            <a:endParaRPr lang="en-US" sz="800" dirty="0" smtClean="0"/>
          </a:p>
          <a:p>
            <a:pPr marL="0" indent="0">
              <a:buNone/>
            </a:pPr>
            <a:endParaRPr lang="en-US" sz="800" dirty="0"/>
          </a:p>
          <a:p>
            <a:pPr marL="0" indent="0">
              <a:buNone/>
            </a:pPr>
            <a:endParaRPr lang="en-US" sz="800" dirty="0" smtClean="0"/>
          </a:p>
          <a:p>
            <a:pPr marL="0" indent="0">
              <a:buNone/>
            </a:pPr>
            <a:endParaRPr lang="en-US" sz="800" dirty="0"/>
          </a:p>
          <a:p>
            <a:pPr marL="0" indent="0">
              <a:buNone/>
            </a:pPr>
            <a:endParaRPr lang="en-US" sz="800" dirty="0" smtClean="0"/>
          </a:p>
          <a:p>
            <a:pPr marL="0" indent="0">
              <a:buNone/>
            </a:pPr>
            <a:endParaRPr lang="en-US" sz="800" dirty="0" smtClean="0"/>
          </a:p>
          <a:p>
            <a:pPr marL="0" indent="0">
              <a:buNone/>
            </a:pPr>
            <a:endParaRPr lang="en-US" sz="800" dirty="0"/>
          </a:p>
          <a:p>
            <a:pPr marL="0" indent="0">
              <a:buNone/>
            </a:pPr>
            <a:endParaRPr lang="en-US" sz="800" dirty="0" smtClean="0"/>
          </a:p>
          <a:p>
            <a:pPr marL="0" indent="0">
              <a:buNone/>
            </a:pPr>
            <a:endParaRPr lang="en-US" sz="800" dirty="0"/>
          </a:p>
          <a:p>
            <a:pPr marL="0" indent="0">
              <a:buNone/>
            </a:pPr>
            <a:endParaRPr lang="en-US" sz="800" dirty="0" smtClean="0"/>
          </a:p>
          <a:p>
            <a:pPr marL="0" indent="0">
              <a:buNone/>
            </a:pPr>
            <a:endParaRPr lang="en-US" sz="800" dirty="0" smtClean="0"/>
          </a:p>
          <a:p>
            <a:pPr marL="0" indent="0">
              <a:buNone/>
            </a:pPr>
            <a:endParaRPr lang="en-US" sz="800" dirty="0" smtClean="0"/>
          </a:p>
          <a:p>
            <a:pPr marL="0" indent="0">
              <a:buNone/>
            </a:pPr>
            <a:r>
              <a:rPr lang="en-US" sz="2400" b="1" dirty="0" smtClean="0"/>
              <a:t>Exempt: </a:t>
            </a:r>
            <a:r>
              <a:rPr lang="en-US" sz="2400" dirty="0" smtClean="0"/>
              <a:t>Schools, food trucks, hotels, trains and airplanes</a:t>
            </a:r>
            <a:r>
              <a:rPr lang="en-US" sz="2400" dirty="0"/>
              <a:t> </a:t>
            </a:r>
            <a:endParaRPr lang="en-US" sz="2400" dirty="0" smtClean="0"/>
          </a:p>
          <a:p>
            <a:pPr marL="0" indent="0">
              <a:buNone/>
            </a:pPr>
            <a:endParaRPr lang="en-US" sz="800" dirty="0" smtClean="0"/>
          </a:p>
          <a:p>
            <a:pPr marL="0" indent="0">
              <a:buNone/>
            </a:pPr>
            <a:r>
              <a:rPr lang="en-US" sz="2400" b="1" dirty="0" smtClean="0"/>
              <a:t>*Includes: </a:t>
            </a:r>
            <a:r>
              <a:rPr lang="en-US" sz="2400" dirty="0" smtClean="0"/>
              <a:t>Restaurants, grocery stores, and similar retail food establishments (SRFEs)</a:t>
            </a:r>
          </a:p>
        </p:txBody>
      </p:sp>
      <p:sp>
        <p:nvSpPr>
          <p:cNvPr id="2" name="TextBox 1"/>
          <p:cNvSpPr txBox="1"/>
          <p:nvPr/>
        </p:nvSpPr>
        <p:spPr>
          <a:xfrm>
            <a:off x="7019636" y="6382389"/>
            <a:ext cx="1056071" cy="276999"/>
          </a:xfrm>
          <a:prstGeom prst="rect">
            <a:avLst/>
          </a:prstGeom>
          <a:noFill/>
        </p:spPr>
        <p:txBody>
          <a:bodyPr wrap="square" rtlCol="0">
            <a:spAutoFit/>
          </a:bodyPr>
          <a:lstStyle/>
          <a:p>
            <a:r>
              <a:rPr lang="en-US" sz="1200" dirty="0" smtClean="0">
                <a:latin typeface="Times New Roman"/>
                <a:cs typeface="Times New Roman"/>
              </a:rPr>
              <a:t>§</a:t>
            </a:r>
            <a:r>
              <a:rPr lang="en-US" sz="1200" dirty="0"/>
              <a:t> </a:t>
            </a:r>
            <a:r>
              <a:rPr lang="en-US" sz="1200" dirty="0" smtClean="0"/>
              <a:t>101.11 (a)</a:t>
            </a:r>
            <a:endParaRPr lang="en-US" sz="1200" dirty="0"/>
          </a:p>
        </p:txBody>
      </p:sp>
      <p:sp>
        <p:nvSpPr>
          <p:cNvPr id="6" name="TextBox 5"/>
          <p:cNvSpPr txBox="1"/>
          <p:nvPr/>
        </p:nvSpPr>
        <p:spPr>
          <a:xfrm>
            <a:off x="705492" y="2438400"/>
            <a:ext cx="7543800" cy="1323439"/>
          </a:xfrm>
          <a:prstGeom prst="rect">
            <a:avLst/>
          </a:prstGeom>
          <a:solidFill>
            <a:schemeClr val="bg1"/>
          </a:solidFill>
          <a:ln w="19050">
            <a:solidFill>
              <a:schemeClr val="bg1">
                <a:lumMod val="65000"/>
              </a:schemeClr>
            </a:solidFill>
          </a:ln>
          <a:effectLst>
            <a:outerShdw blurRad="50800" dist="38100" dir="13500000" algn="br" rotWithShape="0">
              <a:prstClr val="black">
                <a:alpha val="40000"/>
              </a:prstClr>
            </a:outerShdw>
          </a:effectLst>
        </p:spPr>
        <p:txBody>
          <a:bodyPr wrap="square" rtlCol="0">
            <a:spAutoFit/>
          </a:bodyPr>
          <a:lstStyle/>
          <a:p>
            <a:pPr marL="225425" indent="-225425">
              <a:buFont typeface="+mj-lt"/>
              <a:buAutoNum type="arabicPeriod"/>
            </a:pPr>
            <a:r>
              <a:rPr lang="en-US" sz="2000" dirty="0" smtClean="0"/>
              <a:t> Part </a:t>
            </a:r>
            <a:r>
              <a:rPr lang="en-US" sz="2000" dirty="0"/>
              <a:t>of a chain with 20 or more locations (regardless of the type of </a:t>
            </a:r>
            <a:r>
              <a:rPr lang="en-US" sz="2000" dirty="0" smtClean="0"/>
              <a:t>ownership)</a:t>
            </a:r>
            <a:endParaRPr lang="en-US" sz="2000" dirty="0"/>
          </a:p>
          <a:p>
            <a:pPr marL="225425" indent="-225425">
              <a:buFont typeface="+mj-lt"/>
              <a:buAutoNum type="arabicPeriod"/>
            </a:pPr>
            <a:r>
              <a:rPr lang="en-US" sz="2000" dirty="0" smtClean="0"/>
              <a:t> Doing </a:t>
            </a:r>
            <a:r>
              <a:rPr lang="en-US" sz="2000" dirty="0"/>
              <a:t>business under the same name</a:t>
            </a:r>
          </a:p>
          <a:p>
            <a:pPr marL="225425" indent="-225425">
              <a:buFont typeface="+mj-lt"/>
              <a:buAutoNum type="arabicPeriod"/>
            </a:pPr>
            <a:r>
              <a:rPr lang="en-US" sz="2000" dirty="0" smtClean="0"/>
              <a:t>Offering </a:t>
            </a:r>
            <a:r>
              <a:rPr lang="en-US" sz="2000" dirty="0"/>
              <a:t>for sale substantially the same menu items</a:t>
            </a:r>
          </a:p>
        </p:txBody>
      </p:sp>
    </p:spTree>
    <p:extLst>
      <p:ext uri="{BB962C8B-B14F-4D97-AF65-F5344CB8AC3E}">
        <p14:creationId xmlns:p14="http://schemas.microsoft.com/office/powerpoint/2010/main" val="15619462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1447800"/>
          </a:xfrm>
          <a:prstGeom prst="rect">
            <a:avLst/>
          </a:prstGeom>
          <a:gradFill flip="none" rotWithShape="1">
            <a:gsLst>
              <a:gs pos="90000">
                <a:srgbClr val="204D84"/>
              </a:gs>
              <a:gs pos="0">
                <a:srgbClr val="3276C8"/>
              </a:gs>
            </a:gsLst>
            <a:path path="rect">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57200" y="274638"/>
            <a:ext cx="8229600" cy="944562"/>
          </a:xfrm>
        </p:spPr>
        <p:txBody>
          <a:bodyPr>
            <a:normAutofit/>
          </a:bodyPr>
          <a:lstStyle/>
          <a:p>
            <a:r>
              <a:rPr lang="en-US" sz="3600" b="1" dirty="0" smtClean="0">
                <a:solidFill>
                  <a:schemeClr val="bg1"/>
                </a:solidFill>
                <a:effectLst>
                  <a:outerShdw blurRad="38100" dist="38100" dir="2700000" algn="tl">
                    <a:srgbClr val="000000">
                      <a:alpha val="43137"/>
                    </a:srgbClr>
                  </a:outerShdw>
                </a:effectLst>
              </a:rPr>
              <a:t>Foods That Are Covered</a:t>
            </a:r>
            <a:endParaRPr lang="en-US" sz="3600" dirty="0">
              <a:solidFill>
                <a:schemeClr val="bg1"/>
              </a:solidFill>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304800" y="1710647"/>
            <a:ext cx="6610928" cy="5105400"/>
          </a:xfrm>
        </p:spPr>
        <p:txBody>
          <a:bodyPr>
            <a:normAutofit fontScale="62500" lnSpcReduction="20000"/>
          </a:bodyPr>
          <a:lstStyle/>
          <a:p>
            <a:pPr>
              <a:buFont typeface="Wingdings" panose="05000000000000000000" pitchFamily="2" charset="2"/>
              <a:buChar char="Ø"/>
            </a:pPr>
            <a:r>
              <a:rPr lang="en-US" dirty="0" smtClean="0"/>
              <a:t>Food </a:t>
            </a:r>
            <a:r>
              <a:rPr lang="en-US" dirty="0"/>
              <a:t>for immediate consumption at a sit-down or quick service restaurant </a:t>
            </a:r>
            <a:endParaRPr lang="en-US" dirty="0" smtClean="0"/>
          </a:p>
          <a:p>
            <a:pPr>
              <a:buFont typeface="Wingdings" panose="05000000000000000000" pitchFamily="2" charset="2"/>
              <a:buChar char="Ø"/>
            </a:pPr>
            <a:endParaRPr lang="en-US" sz="1000" dirty="0"/>
          </a:p>
          <a:p>
            <a:pPr>
              <a:buFont typeface="Wingdings" panose="05000000000000000000" pitchFamily="2" charset="2"/>
              <a:buChar char="Ø"/>
            </a:pPr>
            <a:r>
              <a:rPr lang="en-US" dirty="0" smtClean="0"/>
              <a:t>Food </a:t>
            </a:r>
            <a:r>
              <a:rPr lang="en-US" dirty="0"/>
              <a:t>purchased at a drive-through establishment </a:t>
            </a:r>
            <a:endParaRPr lang="en-US" dirty="0" smtClean="0"/>
          </a:p>
          <a:p>
            <a:pPr>
              <a:buFont typeface="Wingdings" panose="05000000000000000000" pitchFamily="2" charset="2"/>
              <a:buChar char="Ø"/>
            </a:pPr>
            <a:endParaRPr lang="en-US" sz="1000" dirty="0"/>
          </a:p>
          <a:p>
            <a:pPr>
              <a:buFont typeface="Wingdings" panose="05000000000000000000" pitchFamily="2" charset="2"/>
              <a:buChar char="Ø"/>
            </a:pPr>
            <a:r>
              <a:rPr lang="en-US" dirty="0" smtClean="0"/>
              <a:t>Take-out </a:t>
            </a:r>
            <a:r>
              <a:rPr lang="en-US" dirty="0"/>
              <a:t>and delivery pizza; hot pizza at grocery and convenience stores that is ready to eat; pizza slice from a movie theater </a:t>
            </a:r>
            <a:endParaRPr lang="en-US" dirty="0" smtClean="0"/>
          </a:p>
          <a:p>
            <a:pPr>
              <a:buFont typeface="Wingdings" panose="05000000000000000000" pitchFamily="2" charset="2"/>
              <a:buChar char="Ø"/>
            </a:pPr>
            <a:endParaRPr lang="en-US" sz="1000" dirty="0"/>
          </a:p>
          <a:p>
            <a:pPr>
              <a:buFont typeface="Wingdings" panose="05000000000000000000" pitchFamily="2" charset="2"/>
              <a:buChar char="Ø"/>
            </a:pPr>
            <a:r>
              <a:rPr lang="en-US" dirty="0" smtClean="0"/>
              <a:t>Hot </a:t>
            </a:r>
            <a:r>
              <a:rPr lang="en-US" dirty="0"/>
              <a:t>buffet food, hot soup at a soup bar, and food from a salad bar </a:t>
            </a:r>
            <a:endParaRPr lang="en-US" dirty="0" smtClean="0"/>
          </a:p>
          <a:p>
            <a:pPr>
              <a:buFont typeface="Wingdings" panose="05000000000000000000" pitchFamily="2" charset="2"/>
              <a:buChar char="Ø"/>
            </a:pPr>
            <a:endParaRPr lang="en-US" sz="1000" dirty="0"/>
          </a:p>
          <a:p>
            <a:pPr>
              <a:buFont typeface="Wingdings" panose="05000000000000000000" pitchFamily="2" charset="2"/>
              <a:buChar char="Ø"/>
            </a:pPr>
            <a:r>
              <a:rPr lang="en-US" dirty="0" smtClean="0"/>
              <a:t>Foods </a:t>
            </a:r>
            <a:r>
              <a:rPr lang="en-US" dirty="0"/>
              <a:t>ordered from a menu/menu board at a grocery store intended for individual consumption (e.g., soups, sandwiches, and salads) </a:t>
            </a:r>
            <a:endParaRPr lang="en-US" dirty="0" smtClean="0"/>
          </a:p>
          <a:p>
            <a:pPr>
              <a:buFont typeface="Wingdings" panose="05000000000000000000" pitchFamily="2" charset="2"/>
              <a:buChar char="Ø"/>
            </a:pPr>
            <a:endParaRPr lang="en-US" sz="1000" dirty="0"/>
          </a:p>
          <a:p>
            <a:pPr>
              <a:buFont typeface="Wingdings" panose="05000000000000000000" pitchFamily="2" charset="2"/>
              <a:buChar char="Ø"/>
            </a:pPr>
            <a:r>
              <a:rPr lang="en-US" dirty="0" smtClean="0"/>
              <a:t>Self-service </a:t>
            </a:r>
            <a:r>
              <a:rPr lang="en-US" dirty="0"/>
              <a:t>foods and foods on display that are intended for individual consumption (e.g., sandwiches, wraps, and </a:t>
            </a:r>
            <a:r>
              <a:rPr lang="en-US" dirty="0" err="1"/>
              <a:t>paninis</a:t>
            </a:r>
            <a:r>
              <a:rPr lang="en-US" dirty="0"/>
              <a:t> at a deli counter; salads plated by the consumer at a salad bar; cookies from a mall cookie counter; bagels, donuts, rolls offered for individual sale) </a:t>
            </a:r>
            <a:endParaRPr lang="en-US" b="1"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5728" y="1734661"/>
            <a:ext cx="1952622" cy="1667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5728" y="5167382"/>
            <a:ext cx="1957931" cy="1309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1471" y="3427858"/>
            <a:ext cx="2281135" cy="1682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93058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1447800"/>
          </a:xfrm>
          <a:prstGeom prst="rect">
            <a:avLst/>
          </a:prstGeom>
          <a:gradFill flip="none" rotWithShape="1">
            <a:gsLst>
              <a:gs pos="90000">
                <a:srgbClr val="204D84"/>
              </a:gs>
              <a:gs pos="0">
                <a:srgbClr val="3276C8"/>
              </a:gs>
            </a:gsLst>
            <a:path path="rect">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868362"/>
          </a:xfrm>
        </p:spPr>
        <p:txBody>
          <a:bodyPr>
            <a:normAutofit/>
          </a:bodyPr>
          <a:lstStyle/>
          <a:p>
            <a:r>
              <a:rPr lang="en-US" sz="3600" b="1" dirty="0" smtClean="0">
                <a:solidFill>
                  <a:schemeClr val="bg1"/>
                </a:solidFill>
                <a:effectLst>
                  <a:outerShdw blurRad="38100" dist="38100" dir="2700000" algn="tl">
                    <a:srgbClr val="000000">
                      <a:alpha val="43137"/>
                    </a:srgbClr>
                  </a:outerShdw>
                </a:effectLst>
              </a:rPr>
              <a:t>Foods That Are Exempt </a:t>
            </a:r>
            <a:endParaRPr lang="en-US" sz="3600" b="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743553"/>
            <a:ext cx="5943600" cy="5087049"/>
          </a:xfrm>
        </p:spPr>
        <p:txBody>
          <a:bodyPr>
            <a:noAutofit/>
          </a:bodyPr>
          <a:lstStyle/>
          <a:p>
            <a:pPr>
              <a:buFont typeface="Wingdings" panose="05000000000000000000" pitchFamily="2" charset="2"/>
              <a:buChar char="Ø"/>
            </a:pPr>
            <a:r>
              <a:rPr lang="en-US" sz="2000" dirty="0" smtClean="0"/>
              <a:t>Custom </a:t>
            </a:r>
            <a:r>
              <a:rPr lang="en-US" sz="2000" dirty="0"/>
              <a:t>orders, which are prepared in a specific manner at the customer’s </a:t>
            </a:r>
            <a:r>
              <a:rPr lang="en-US" sz="2000" dirty="0" smtClean="0"/>
              <a:t>request</a:t>
            </a:r>
          </a:p>
          <a:p>
            <a:pPr>
              <a:buFont typeface="Wingdings" panose="05000000000000000000" pitchFamily="2" charset="2"/>
              <a:buChar char="Ø"/>
            </a:pPr>
            <a:endParaRPr lang="en-US" sz="800" dirty="0"/>
          </a:p>
          <a:p>
            <a:pPr>
              <a:buFont typeface="Wingdings" panose="05000000000000000000" pitchFamily="2" charset="2"/>
              <a:buChar char="Ø"/>
            </a:pPr>
            <a:r>
              <a:rPr lang="en-US" sz="2000" dirty="0" smtClean="0"/>
              <a:t>Daily specials, foods </a:t>
            </a:r>
            <a:r>
              <a:rPr lang="en-US" sz="2000" dirty="0"/>
              <a:t>that are not routinely listed on the </a:t>
            </a:r>
            <a:r>
              <a:rPr lang="en-US" sz="2000" dirty="0" smtClean="0"/>
              <a:t>menu</a:t>
            </a:r>
            <a:endParaRPr lang="en-US" sz="2000" dirty="0"/>
          </a:p>
          <a:p>
            <a:pPr>
              <a:buFont typeface="Wingdings" panose="05000000000000000000" pitchFamily="2" charset="2"/>
              <a:buChar char="Ø"/>
            </a:pPr>
            <a:endParaRPr lang="en-US" sz="800" dirty="0" smtClean="0"/>
          </a:p>
          <a:p>
            <a:pPr>
              <a:buFont typeface="Wingdings" panose="05000000000000000000" pitchFamily="2" charset="2"/>
              <a:buChar char="Ø"/>
            </a:pPr>
            <a:r>
              <a:rPr lang="en-US" sz="2000" dirty="0" smtClean="0"/>
              <a:t>Temporary </a:t>
            </a:r>
            <a:r>
              <a:rPr lang="en-US" sz="2000" dirty="0"/>
              <a:t>menu items, which appear on a menu or menu board for less than </a:t>
            </a:r>
            <a:r>
              <a:rPr lang="en-US" sz="2000" dirty="0" smtClean="0"/>
              <a:t>60 days </a:t>
            </a:r>
            <a:r>
              <a:rPr lang="en-US" sz="2000" dirty="0"/>
              <a:t>per calendar </a:t>
            </a:r>
            <a:r>
              <a:rPr lang="en-US" sz="2000" dirty="0" smtClean="0"/>
              <a:t>year</a:t>
            </a:r>
          </a:p>
          <a:p>
            <a:pPr>
              <a:buFont typeface="Wingdings" panose="05000000000000000000" pitchFamily="2" charset="2"/>
              <a:buChar char="Ø"/>
            </a:pPr>
            <a:endParaRPr lang="en-US" sz="700" dirty="0"/>
          </a:p>
          <a:p>
            <a:pPr>
              <a:buFont typeface="Wingdings" panose="05000000000000000000" pitchFamily="2" charset="2"/>
              <a:buChar char="Ø"/>
            </a:pPr>
            <a:r>
              <a:rPr lang="en-US" sz="2000" dirty="0" smtClean="0"/>
              <a:t>Customary market test items, that </a:t>
            </a:r>
            <a:r>
              <a:rPr lang="en-US" sz="2000" dirty="0"/>
              <a:t>are offered for fewer than </a:t>
            </a:r>
            <a:r>
              <a:rPr lang="en-US" sz="2000" dirty="0" smtClean="0"/>
              <a:t>90 consecutive </a:t>
            </a:r>
            <a:r>
              <a:rPr lang="en-US" sz="2000" dirty="0"/>
              <a:t>days to test consumer </a:t>
            </a:r>
            <a:r>
              <a:rPr lang="en-US" sz="2000" dirty="0" smtClean="0"/>
              <a:t>acceptance</a:t>
            </a:r>
          </a:p>
          <a:p>
            <a:pPr>
              <a:buFont typeface="Wingdings" panose="05000000000000000000" pitchFamily="2" charset="2"/>
              <a:buChar char="Ø"/>
            </a:pPr>
            <a:endParaRPr lang="en-US" sz="600" dirty="0"/>
          </a:p>
          <a:p>
            <a:pPr>
              <a:buFont typeface="Wingdings" panose="05000000000000000000" pitchFamily="2" charset="2"/>
              <a:buChar char="Ø"/>
            </a:pPr>
            <a:r>
              <a:rPr lang="en-US" sz="2000" dirty="0" smtClean="0"/>
              <a:t>Condiments </a:t>
            </a:r>
            <a:r>
              <a:rPr lang="en-US" sz="2000" dirty="0"/>
              <a:t>available for general use, </a:t>
            </a:r>
            <a:r>
              <a:rPr lang="en-US" sz="2000" dirty="0" smtClean="0"/>
              <a:t>including those placed on the table or on or behind the counter</a:t>
            </a:r>
            <a:endParaRPr lang="en-US" sz="2000" dirty="0"/>
          </a:p>
        </p:txBody>
      </p:sp>
      <p:sp>
        <p:nvSpPr>
          <p:cNvPr id="4" name="TextBox 3"/>
          <p:cNvSpPr txBox="1"/>
          <p:nvPr/>
        </p:nvSpPr>
        <p:spPr>
          <a:xfrm>
            <a:off x="7620000" y="6382449"/>
            <a:ext cx="1274687" cy="276999"/>
          </a:xfrm>
          <a:prstGeom prst="rect">
            <a:avLst/>
          </a:prstGeom>
          <a:noFill/>
        </p:spPr>
        <p:txBody>
          <a:bodyPr wrap="square" rtlCol="0">
            <a:spAutoFit/>
          </a:bodyPr>
          <a:lstStyle/>
          <a:p>
            <a:r>
              <a:rPr lang="en-US" sz="1200" dirty="0" smtClean="0">
                <a:latin typeface="Times New Roman"/>
                <a:cs typeface="Times New Roman"/>
              </a:rPr>
              <a:t>§</a:t>
            </a:r>
            <a:r>
              <a:rPr lang="en-US" sz="1200" dirty="0"/>
              <a:t> </a:t>
            </a:r>
            <a:r>
              <a:rPr lang="en-US" sz="1200" dirty="0" smtClean="0"/>
              <a:t>101.11 (b)(1)(ii)</a:t>
            </a:r>
            <a:endParaRPr lang="en-US" sz="1200" dirty="0"/>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3085" y="1676400"/>
            <a:ext cx="1404258" cy="1638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3829" y="3505200"/>
            <a:ext cx="1905000" cy="2681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45159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1447800"/>
          </a:xfrm>
          <a:prstGeom prst="rect">
            <a:avLst/>
          </a:prstGeom>
          <a:gradFill flip="none" rotWithShape="1">
            <a:gsLst>
              <a:gs pos="90000">
                <a:srgbClr val="204D84"/>
              </a:gs>
              <a:gs pos="0">
                <a:srgbClr val="3276C8"/>
              </a:gs>
            </a:gsLst>
            <a:path path="rect">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57200" y="274638"/>
            <a:ext cx="8229600" cy="1020762"/>
          </a:xfrm>
        </p:spPr>
        <p:txBody>
          <a:bodyPr>
            <a:normAutofit/>
          </a:bodyPr>
          <a:lstStyle/>
          <a:p>
            <a:r>
              <a:rPr lang="en-US" sz="3600" b="1" dirty="0">
                <a:solidFill>
                  <a:schemeClr val="bg1"/>
                </a:solidFill>
                <a:effectLst>
                  <a:outerShdw blurRad="38100" dist="38100" dir="2700000" algn="tl">
                    <a:srgbClr val="000000">
                      <a:alpha val="43137"/>
                    </a:srgbClr>
                  </a:outerShdw>
                </a:effectLst>
              </a:rPr>
              <a:t>Examples of </a:t>
            </a:r>
            <a:r>
              <a:rPr lang="en-US" sz="3600" b="1" dirty="0" smtClean="0">
                <a:solidFill>
                  <a:schemeClr val="bg1"/>
                </a:solidFill>
                <a:effectLst>
                  <a:outerShdw blurRad="38100" dist="38100" dir="2700000" algn="tl">
                    <a:srgbClr val="000000">
                      <a:alpha val="43137"/>
                    </a:srgbClr>
                  </a:outerShdw>
                </a:effectLst>
              </a:rPr>
              <a:t>Foods </a:t>
            </a:r>
            <a:r>
              <a:rPr lang="en-US" sz="3600" b="1" dirty="0">
                <a:solidFill>
                  <a:schemeClr val="bg1"/>
                </a:solidFill>
                <a:effectLst>
                  <a:outerShdw blurRad="38100" dist="38100" dir="2700000" algn="tl">
                    <a:srgbClr val="000000">
                      <a:alpha val="43137"/>
                    </a:srgbClr>
                  </a:outerShdw>
                </a:effectLst>
              </a:rPr>
              <a:t>T</a:t>
            </a:r>
            <a:r>
              <a:rPr lang="en-US" sz="3600" b="1" dirty="0" smtClean="0">
                <a:solidFill>
                  <a:schemeClr val="bg1"/>
                </a:solidFill>
                <a:effectLst>
                  <a:outerShdw blurRad="38100" dist="38100" dir="2700000" algn="tl">
                    <a:srgbClr val="000000">
                      <a:alpha val="43137"/>
                    </a:srgbClr>
                  </a:outerShdw>
                </a:effectLst>
              </a:rPr>
              <a:t>hat Are Exempt</a:t>
            </a:r>
            <a:endParaRPr lang="en-US" sz="3600" dirty="0">
              <a:solidFill>
                <a:schemeClr val="bg1"/>
              </a:solidFill>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457200" y="1676400"/>
            <a:ext cx="8229600" cy="3657601"/>
          </a:xfrm>
        </p:spPr>
        <p:txBody>
          <a:bodyPr>
            <a:normAutofit fontScale="70000" lnSpcReduction="20000"/>
          </a:bodyPr>
          <a:lstStyle/>
          <a:p>
            <a:pPr>
              <a:buFont typeface="Wingdings" panose="05000000000000000000" pitchFamily="2" charset="2"/>
              <a:buChar char="Ø"/>
            </a:pPr>
            <a:r>
              <a:rPr lang="en-US" sz="3100" dirty="0" smtClean="0"/>
              <a:t>Certain </a:t>
            </a:r>
            <a:r>
              <a:rPr lang="en-US" sz="3100" dirty="0"/>
              <a:t>foods bought from bulk bins or cases (e.g., dried fruit, nuts) in grocery stores </a:t>
            </a:r>
          </a:p>
          <a:p>
            <a:pPr>
              <a:buFont typeface="Wingdings" panose="05000000000000000000" pitchFamily="2" charset="2"/>
              <a:buChar char="Ø"/>
            </a:pPr>
            <a:endParaRPr lang="en-US" sz="600" dirty="0"/>
          </a:p>
          <a:p>
            <a:pPr>
              <a:buFont typeface="Wingdings" panose="05000000000000000000" pitchFamily="2" charset="2"/>
              <a:buChar char="Ø"/>
            </a:pPr>
            <a:r>
              <a:rPr lang="en-US" sz="3100" dirty="0" smtClean="0"/>
              <a:t>Foods </a:t>
            </a:r>
            <a:r>
              <a:rPr lang="en-US" sz="3100" dirty="0"/>
              <a:t>to be eaten over several eating occasions or stored for later use (e.g., loaves of bread, bags or boxes of dinner rolls, whole cakes, and bags or boxes of candy or cookies) </a:t>
            </a:r>
            <a:endParaRPr lang="en-US" sz="3100" dirty="0" smtClean="0"/>
          </a:p>
          <a:p>
            <a:pPr>
              <a:buFont typeface="Wingdings" panose="05000000000000000000" pitchFamily="2" charset="2"/>
              <a:buChar char="Ø"/>
            </a:pPr>
            <a:endParaRPr lang="en-US" sz="800" dirty="0"/>
          </a:p>
          <a:p>
            <a:pPr>
              <a:buFont typeface="Wingdings" panose="05000000000000000000" pitchFamily="2" charset="2"/>
              <a:buChar char="Ø"/>
            </a:pPr>
            <a:r>
              <a:rPr lang="en-US" sz="3100" dirty="0" smtClean="0"/>
              <a:t>Foods </a:t>
            </a:r>
            <a:r>
              <a:rPr lang="en-US" sz="3100" dirty="0"/>
              <a:t>that are usually further prepared before consuming (e.g., deli meats and cheeses) </a:t>
            </a:r>
            <a:endParaRPr lang="en-US" sz="3100" dirty="0" smtClean="0"/>
          </a:p>
          <a:p>
            <a:pPr>
              <a:buFont typeface="Wingdings" panose="05000000000000000000" pitchFamily="2" charset="2"/>
              <a:buChar char="Ø"/>
            </a:pPr>
            <a:endParaRPr lang="en-US" sz="800" dirty="0"/>
          </a:p>
          <a:p>
            <a:pPr>
              <a:buFont typeface="Wingdings" panose="05000000000000000000" pitchFamily="2" charset="2"/>
              <a:buChar char="Ø"/>
            </a:pPr>
            <a:r>
              <a:rPr lang="en-US" sz="3100" dirty="0" smtClean="0"/>
              <a:t>Foods </a:t>
            </a:r>
            <a:r>
              <a:rPr lang="en-US" sz="3100" dirty="0"/>
              <a:t>sold by weight that </a:t>
            </a:r>
            <a:r>
              <a:rPr lang="en-US" sz="3100" u="sng" dirty="0"/>
              <a:t>are not self-serve</a:t>
            </a:r>
            <a:r>
              <a:rPr lang="en-US" sz="3100" dirty="0"/>
              <a:t> and </a:t>
            </a:r>
            <a:r>
              <a:rPr lang="en-US" sz="3100" u="sng" dirty="0"/>
              <a:t>are not intended solely for individual consumption</a:t>
            </a:r>
            <a:r>
              <a:rPr lang="en-US" sz="3100" dirty="0"/>
              <a:t> (e.g., deli salads sold by </a:t>
            </a:r>
            <a:r>
              <a:rPr lang="en-US" sz="3100" dirty="0" smtClean="0"/>
              <a:t>weight </a:t>
            </a:r>
            <a:r>
              <a:rPr lang="en-US" sz="3100" dirty="0"/>
              <a:t>such as potato salad, chicken salad), either </a:t>
            </a:r>
            <a:r>
              <a:rPr lang="en-US" sz="3100" dirty="0" err="1"/>
              <a:t>prepacked</a:t>
            </a:r>
            <a:r>
              <a:rPr lang="en-US" sz="3100" dirty="0"/>
              <a:t> or packed upon consumer request </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5181600"/>
            <a:ext cx="2514600" cy="139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799" y="5170124"/>
            <a:ext cx="2362202" cy="1303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22379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1447800"/>
          </a:xfrm>
          <a:prstGeom prst="rect">
            <a:avLst/>
          </a:prstGeom>
          <a:gradFill flip="none" rotWithShape="1">
            <a:gsLst>
              <a:gs pos="90000">
                <a:srgbClr val="204D84"/>
              </a:gs>
              <a:gs pos="0">
                <a:srgbClr val="3276C8"/>
              </a:gs>
            </a:gsLst>
            <a:path path="rect">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52400" y="152400"/>
            <a:ext cx="8839200" cy="1143000"/>
          </a:xfrm>
        </p:spPr>
        <p:txBody>
          <a:bodyPr>
            <a:noAutofit/>
          </a:bodyPr>
          <a:lstStyle/>
          <a:p>
            <a:r>
              <a:rPr lang="en-US" sz="3600" b="1" dirty="0" smtClean="0">
                <a:solidFill>
                  <a:schemeClr val="bg1"/>
                </a:solidFill>
                <a:effectLst>
                  <a:outerShdw blurRad="38100" dist="38100" dir="2700000" algn="tl">
                    <a:srgbClr val="000000">
                      <a:alpha val="43137"/>
                    </a:srgbClr>
                  </a:outerShdw>
                </a:effectLst>
              </a:rPr>
              <a:t>Declaring Calories on the </a:t>
            </a:r>
            <a:br>
              <a:rPr lang="en-US" sz="3600" b="1" dirty="0" smtClean="0">
                <a:solidFill>
                  <a:schemeClr val="bg1"/>
                </a:solidFill>
                <a:effectLst>
                  <a:outerShdw blurRad="38100" dist="38100" dir="2700000" algn="tl">
                    <a:srgbClr val="000000">
                      <a:alpha val="43137"/>
                    </a:srgbClr>
                  </a:outerShdw>
                </a:effectLst>
              </a:rPr>
            </a:br>
            <a:r>
              <a:rPr lang="en-US" sz="3600" b="1" dirty="0" smtClean="0">
                <a:solidFill>
                  <a:schemeClr val="bg1"/>
                </a:solidFill>
                <a:effectLst>
                  <a:outerShdw blurRad="38100" dist="38100" dir="2700000" algn="tl">
                    <a:srgbClr val="000000">
                      <a:alpha val="43137"/>
                    </a:srgbClr>
                  </a:outerShdw>
                </a:effectLst>
              </a:rPr>
              <a:t>Menu or Menu Board</a:t>
            </a:r>
            <a:endParaRPr lang="en-US" sz="3600" b="1" dirty="0">
              <a:solidFill>
                <a:schemeClr val="bg1"/>
              </a:solidFill>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457200" y="1905000"/>
            <a:ext cx="8229600" cy="3810000"/>
          </a:xfrm>
        </p:spPr>
        <p:txBody>
          <a:bodyPr>
            <a:normAutofit fontScale="85000" lnSpcReduction="20000"/>
          </a:bodyPr>
          <a:lstStyle/>
          <a:p>
            <a:pPr>
              <a:buFont typeface="Wingdings" panose="05000000000000000000" pitchFamily="2" charset="2"/>
              <a:buChar char="Ø"/>
            </a:pPr>
            <a:r>
              <a:rPr lang="en-US" sz="2800" dirty="0"/>
              <a:t>The number of calories contained in each standard menu item </a:t>
            </a:r>
            <a:r>
              <a:rPr lang="en-US" sz="2800" dirty="0" smtClean="0"/>
              <a:t>listed, </a:t>
            </a:r>
            <a:r>
              <a:rPr lang="en-US" sz="2800" dirty="0"/>
              <a:t>as usually prepared and offered for sale. </a:t>
            </a:r>
            <a:endParaRPr lang="en-US" sz="2800" dirty="0" smtClean="0"/>
          </a:p>
          <a:p>
            <a:pPr>
              <a:buFont typeface="Wingdings" panose="05000000000000000000" pitchFamily="2" charset="2"/>
              <a:buChar char="Ø"/>
            </a:pPr>
            <a:endParaRPr lang="en-US" sz="1000" dirty="0" smtClean="0"/>
          </a:p>
          <a:p>
            <a:pPr>
              <a:buFont typeface="Wingdings" panose="05000000000000000000" pitchFamily="2" charset="2"/>
              <a:buChar char="Ø"/>
            </a:pPr>
            <a:r>
              <a:rPr lang="en-US" sz="2800" dirty="0"/>
              <a:t>In the case of </a:t>
            </a:r>
            <a:r>
              <a:rPr lang="en-US" sz="2800" dirty="0" smtClean="0"/>
              <a:t>multiple-serving, the </a:t>
            </a:r>
            <a:r>
              <a:rPr lang="en-US" sz="2800" dirty="0"/>
              <a:t>calories declared must </a:t>
            </a:r>
            <a:r>
              <a:rPr lang="en-US" sz="2800" dirty="0" smtClean="0"/>
              <a:t>be:</a:t>
            </a:r>
          </a:p>
          <a:p>
            <a:pPr lvl="1"/>
            <a:r>
              <a:rPr lang="en-US" dirty="0" smtClean="0"/>
              <a:t>For </a:t>
            </a:r>
            <a:r>
              <a:rPr lang="en-US" dirty="0"/>
              <a:t>the whole menu item </a:t>
            </a:r>
            <a:r>
              <a:rPr lang="en-US" dirty="0" smtClean="0"/>
              <a:t>listed, </a:t>
            </a:r>
            <a:r>
              <a:rPr lang="en-US" dirty="0"/>
              <a:t>as usually prepared and offered for </a:t>
            </a:r>
            <a:r>
              <a:rPr lang="en-US" dirty="0" smtClean="0"/>
              <a:t>sale (</a:t>
            </a:r>
            <a:r>
              <a:rPr lang="en-US" i="1" dirty="0" smtClean="0"/>
              <a:t>e.g. </a:t>
            </a:r>
            <a:r>
              <a:rPr lang="en-US" dirty="0" smtClean="0"/>
              <a:t>“pizza </a:t>
            </a:r>
            <a:r>
              <a:rPr lang="en-US" dirty="0"/>
              <a:t>pie: 1600 </a:t>
            </a:r>
            <a:r>
              <a:rPr lang="en-US" dirty="0" err="1"/>
              <a:t>cal</a:t>
            </a:r>
            <a:r>
              <a:rPr lang="en-US" dirty="0" smtClean="0"/>
              <a:t>”)</a:t>
            </a:r>
          </a:p>
          <a:p>
            <a:pPr marL="0" indent="0" algn="ctr">
              <a:buNone/>
            </a:pPr>
            <a:r>
              <a:rPr lang="en-US" sz="2800" dirty="0" smtClean="0"/>
              <a:t>     Or</a:t>
            </a:r>
          </a:p>
          <a:p>
            <a:pPr lvl="1"/>
            <a:r>
              <a:rPr lang="en-US" dirty="0" smtClean="0"/>
              <a:t>Per discrete serving unit as long as the discrete serving unit (</a:t>
            </a:r>
            <a:r>
              <a:rPr lang="en-US" i="1" dirty="0" smtClean="0"/>
              <a:t>e.g.,</a:t>
            </a:r>
            <a:r>
              <a:rPr lang="en-US" dirty="0" smtClean="0"/>
              <a:t> pizza slice) and total number of discrete serving units contained in the menu item are declared (</a:t>
            </a:r>
            <a:r>
              <a:rPr lang="en-US" i="1" dirty="0" err="1"/>
              <a:t>e.g</a:t>
            </a:r>
            <a:r>
              <a:rPr lang="en-US" i="1" dirty="0" err="1" smtClean="0"/>
              <a:t>.</a:t>
            </a:r>
            <a:r>
              <a:rPr lang="en-US" dirty="0" err="1" smtClean="0"/>
              <a:t>“</a:t>
            </a:r>
            <a:r>
              <a:rPr lang="en-US" dirty="0" err="1"/>
              <a:t>pizza</a:t>
            </a:r>
            <a:r>
              <a:rPr lang="en-US" dirty="0"/>
              <a:t> pie: 200 </a:t>
            </a:r>
            <a:r>
              <a:rPr lang="en-US" dirty="0" err="1"/>
              <a:t>cal</a:t>
            </a:r>
            <a:r>
              <a:rPr lang="en-US" dirty="0"/>
              <a:t>/slice, 8 slices</a:t>
            </a:r>
            <a:r>
              <a:rPr lang="en-US" dirty="0" smtClean="0"/>
              <a:t>”)</a:t>
            </a:r>
            <a:r>
              <a:rPr lang="en-US" dirty="0"/>
              <a:t> </a:t>
            </a:r>
            <a:br>
              <a:rPr lang="en-US" dirty="0"/>
            </a:br>
            <a:endParaRPr lang="en-US" dirty="0"/>
          </a:p>
          <a:p>
            <a:endParaRPr lang="en-US" dirty="0" smtClean="0"/>
          </a:p>
          <a:p>
            <a:endParaRPr lang="en-US" dirty="0" smtClean="0"/>
          </a:p>
          <a:p>
            <a:endParaRPr lang="en-US" dirty="0"/>
          </a:p>
          <a:p>
            <a:endParaRPr lang="en-US" dirty="0" smtClean="0"/>
          </a:p>
          <a:p>
            <a:endParaRPr lang="en-US" dirty="0"/>
          </a:p>
        </p:txBody>
      </p:sp>
      <p:sp>
        <p:nvSpPr>
          <p:cNvPr id="6" name="TextBox 5"/>
          <p:cNvSpPr txBox="1"/>
          <p:nvPr/>
        </p:nvSpPr>
        <p:spPr>
          <a:xfrm>
            <a:off x="7543800" y="6400923"/>
            <a:ext cx="1447800" cy="276999"/>
          </a:xfrm>
          <a:prstGeom prst="rect">
            <a:avLst/>
          </a:prstGeom>
          <a:noFill/>
        </p:spPr>
        <p:txBody>
          <a:bodyPr wrap="square" rtlCol="0">
            <a:spAutoFit/>
          </a:bodyPr>
          <a:lstStyle/>
          <a:p>
            <a:r>
              <a:rPr lang="en-US" sz="1200" dirty="0" smtClean="0">
                <a:latin typeface="Times New Roman"/>
                <a:cs typeface="Times New Roman"/>
              </a:rPr>
              <a:t>§</a:t>
            </a:r>
            <a:r>
              <a:rPr lang="en-US" sz="1200" dirty="0"/>
              <a:t> </a:t>
            </a:r>
            <a:r>
              <a:rPr lang="en-US" sz="1200" dirty="0" smtClean="0"/>
              <a:t>101.11 (b)(2)(</a:t>
            </a:r>
            <a:r>
              <a:rPr lang="en-US" sz="1200" dirty="0" err="1" smtClean="0"/>
              <a:t>i</a:t>
            </a:r>
            <a:r>
              <a:rPr lang="en-US" sz="1200" dirty="0" smtClean="0"/>
              <a:t>)(A)</a:t>
            </a:r>
            <a:endParaRPr lang="en-US" sz="1200" dirty="0"/>
          </a:p>
        </p:txBody>
      </p:sp>
    </p:spTree>
    <p:extLst>
      <p:ext uri="{BB962C8B-B14F-4D97-AF65-F5344CB8AC3E}">
        <p14:creationId xmlns:p14="http://schemas.microsoft.com/office/powerpoint/2010/main" val="37497780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49F4214F7F83046B98D84FF32E44494" ma:contentTypeVersion="2" ma:contentTypeDescription="Create a new document." ma:contentTypeScope="" ma:versionID="4d655189490f956d74675fda8a8c5e48">
  <xsd:schema xmlns:xsd="http://www.w3.org/2001/XMLSchema" xmlns:xs="http://www.w3.org/2001/XMLSchema" xmlns:p="http://schemas.microsoft.com/office/2006/metadata/properties" xmlns:ns1="http://schemas.microsoft.com/sharepoint/v3" xmlns:ns2="17e58a64-9a02-4a44-8689-3f30d4ccb0d7" targetNamespace="http://schemas.microsoft.com/office/2006/metadata/properties" ma:root="true" ma:fieldsID="50a50b9cca5ad32959bb691ee96f042f" ns1:_="" ns2:_="">
    <xsd:import namespace="http://schemas.microsoft.com/sharepoint/v3"/>
    <xsd:import namespace="17e58a64-9a02-4a44-8689-3f30d4ccb0d7"/>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7e58a64-9a02-4a44-8689-3f30d4ccb0d7"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807A8D-43AD-4F4B-9ACF-37D6A5EA5743}"/>
</file>

<file path=customXml/itemProps2.xml><?xml version="1.0" encoding="utf-8"?>
<ds:datastoreItem xmlns:ds="http://schemas.openxmlformats.org/officeDocument/2006/customXml" ds:itemID="{355C8BF8-DB01-417C-BE09-514B0A93ECB7}"/>
</file>

<file path=customXml/itemProps3.xml><?xml version="1.0" encoding="utf-8"?>
<ds:datastoreItem xmlns:ds="http://schemas.openxmlformats.org/officeDocument/2006/customXml" ds:itemID="{4C03EC3E-507B-4FEF-B97C-A8935E36389D}"/>
</file>

<file path=docProps/app.xml><?xml version="1.0" encoding="utf-8"?>
<Properties xmlns="http://schemas.openxmlformats.org/officeDocument/2006/extended-properties" xmlns:vt="http://schemas.openxmlformats.org/officeDocument/2006/docPropsVTypes">
  <Template>Thatch</Template>
  <TotalTime>2053</TotalTime>
  <Words>2106</Words>
  <Application>Microsoft Office PowerPoint</Application>
  <PresentationFormat>On-screen Show (4:3)</PresentationFormat>
  <Paragraphs>216</Paragraphs>
  <Slides>21</Slides>
  <Notes>5</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History and Legislation</vt:lpstr>
      <vt:lpstr>Why Menu Labeling? </vt:lpstr>
      <vt:lpstr>Starting December 1, 2015</vt:lpstr>
      <vt:lpstr>Covered Establishments</vt:lpstr>
      <vt:lpstr>Foods That Are Covered</vt:lpstr>
      <vt:lpstr>Foods That Are Exempt </vt:lpstr>
      <vt:lpstr>Examples of Foods That Are Exempt</vt:lpstr>
      <vt:lpstr>Declaring Calories on the  Menu or Menu Board</vt:lpstr>
      <vt:lpstr>The Calories For Standard Menu Items Must be Declared in the Following Manner:</vt:lpstr>
      <vt:lpstr>Additional Requirements That Apply to Each Individual Variable Menu Item:</vt:lpstr>
      <vt:lpstr>When menu lists toppings that can be added to a menu item:</vt:lpstr>
      <vt:lpstr>Additional Requirements That Apply to Each Individual Combinational Menu Item:</vt:lpstr>
      <vt:lpstr>All-You-Can-Eat Buffet</vt:lpstr>
      <vt:lpstr>The Following Must be Provided For Each Standard Menu Item That is Self-Service or on Display</vt:lpstr>
      <vt:lpstr>Nutritional Information</vt:lpstr>
      <vt:lpstr>Establishments Must Disclose the Following Nutritional Information for Each Standard Menu Item</vt:lpstr>
      <vt:lpstr>Nutritional Information for  Variable Menu Items </vt:lpstr>
      <vt:lpstr>Alcohol</vt:lpstr>
      <vt:lpstr>Determination of Nutrient Content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FDA MENU LABELING 101.10 RULE</dc:title>
  <dc:creator>Drobenyuk. Elena</dc:creator>
  <cp:lastModifiedBy>Drobenyuk. Elena</cp:lastModifiedBy>
  <cp:revision>142</cp:revision>
  <cp:lastPrinted>2015-01-20T18:25:52Z</cp:lastPrinted>
  <dcterms:created xsi:type="dcterms:W3CDTF">2014-12-15T18:20:26Z</dcterms:created>
  <dcterms:modified xsi:type="dcterms:W3CDTF">2015-01-21T17:05:27Z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0x010100F49F4214F7F83046B98D84FF32E44494</vt:lpwstr>
  </property>
</Properties>
</file>