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9"/>
  </p:notesMasterIdLst>
  <p:handoutMasterIdLst>
    <p:handoutMasterId r:id="rId30"/>
  </p:handoutMasterIdLst>
  <p:sldIdLst>
    <p:sldId id="282" r:id="rId5"/>
    <p:sldId id="321" r:id="rId6"/>
    <p:sldId id="325" r:id="rId7"/>
    <p:sldId id="326" r:id="rId8"/>
    <p:sldId id="327" r:id="rId9"/>
    <p:sldId id="336" r:id="rId10"/>
    <p:sldId id="329" r:id="rId11"/>
    <p:sldId id="330" r:id="rId12"/>
    <p:sldId id="332" r:id="rId13"/>
    <p:sldId id="331" r:id="rId14"/>
    <p:sldId id="335" r:id="rId15"/>
    <p:sldId id="334" r:id="rId16"/>
    <p:sldId id="337" r:id="rId17"/>
    <p:sldId id="338" r:id="rId18"/>
    <p:sldId id="339" r:id="rId19"/>
    <p:sldId id="340" r:id="rId20"/>
    <p:sldId id="341" r:id="rId21"/>
    <p:sldId id="345" r:id="rId22"/>
    <p:sldId id="342" r:id="rId23"/>
    <p:sldId id="343" r:id="rId24"/>
    <p:sldId id="344" r:id="rId25"/>
    <p:sldId id="346" r:id="rId26"/>
    <p:sldId id="347" r:id="rId27"/>
    <p:sldId id="296"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EC20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600" autoAdjust="0"/>
  </p:normalViewPr>
  <p:slideViewPr>
    <p:cSldViewPr snapToGrid="0">
      <p:cViewPr varScale="1">
        <p:scale>
          <a:sx n="100" d="100"/>
          <a:sy n="100" d="100"/>
        </p:scale>
        <p:origin x="216" y="78"/>
      </p:cViewPr>
      <p:guideLst/>
    </p:cSldViewPr>
  </p:slideViewPr>
  <p:outlineViewPr>
    <p:cViewPr>
      <p:scale>
        <a:sx n="33" d="100"/>
        <a:sy n="33" d="100"/>
      </p:scale>
      <p:origin x="0" y="0"/>
    </p:cViewPr>
  </p:outlineViewPr>
  <p:notesTextViewPr>
    <p:cViewPr>
      <p:scale>
        <a:sx n="3" d="2"/>
        <a:sy n="3" d="2"/>
      </p:scale>
      <p:origin x="0" y="-144"/>
    </p:cViewPr>
  </p:notesTextViewPr>
  <p:sorterViewPr>
    <p:cViewPr>
      <p:scale>
        <a:sx n="100" d="100"/>
        <a:sy n="100" d="100"/>
      </p:scale>
      <p:origin x="0" y="-4024"/>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ZA"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F1077DB-935E-4A0A-947A-D283B9F9F452}" type="datetimeFigureOut">
              <a:rPr lang="en-ZA" smtClean="0"/>
              <a:t>2019/10/18</a:t>
            </a:fld>
            <a:endParaRPr lang="en-ZA"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82C0B10-7CAE-41E4-AB02-7E8B1FF2B898}" type="slidenum">
              <a:rPr lang="en-ZA" smtClean="0"/>
              <a:t>‹#›</a:t>
            </a:fld>
            <a:endParaRPr lang="en-ZA"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ZA"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9EC30E-1A71-4188-9BE7-E2A64929A436}" type="datetimeFigureOut">
              <a:rPr lang="en-ZA" smtClean="0"/>
              <a:t>2019/10/18</a:t>
            </a:fld>
            <a:endParaRPr lang="en-Z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ZA"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530193B-564F-4854-8A52-728F3FB19C85}" type="slidenum">
              <a:rPr lang="en-ZA" smtClean="0"/>
              <a:t>‹#›</a:t>
            </a:fld>
            <a:endParaRPr lang="en-ZA"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Syndromic surveillance can involve</a:t>
            </a:r>
            <a:r>
              <a:rPr lang="en-US" baseline="0" dirty="0" smtClean="0"/>
              <a:t> many data sources, including emergency departments, urgent care, pharmacy, poison control, etc. </a:t>
            </a:r>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ZA" smtClean="0"/>
              <a:t>2</a:t>
            </a:fld>
            <a:endParaRPr lang="en-ZA" dirty="0"/>
          </a:p>
        </p:txBody>
      </p:sp>
    </p:spTree>
    <p:extLst>
      <p:ext uri="{BB962C8B-B14F-4D97-AF65-F5344CB8AC3E}">
        <p14:creationId xmlns:p14="http://schemas.microsoft.com/office/powerpoint/2010/main" val="150100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CDC contacted</a:t>
            </a:r>
            <a:r>
              <a:rPr lang="en-US" baseline="0" dirty="0" smtClean="0"/>
              <a:t> Sacramento to provide assistance: </a:t>
            </a:r>
          </a:p>
          <a:p>
            <a:r>
              <a:rPr lang="en-US" baseline="0" dirty="0" smtClean="0"/>
              <a:t>- provided query for wildfire smoke related visits created by Washington state, modified slightly for Sacramento</a:t>
            </a:r>
          </a:p>
          <a:p>
            <a:r>
              <a:rPr lang="en-US" baseline="0" dirty="0" smtClean="0"/>
              <a:t>Graph shows ED visits related to wildfire smoke (blue) overlaid with air quality (brown) and start of Camp Fire with the orange line:</a:t>
            </a:r>
          </a:p>
          <a:p>
            <a:pPr marL="171450" indent="-171450">
              <a:buFontTx/>
              <a:buChar char="-"/>
            </a:pPr>
            <a:r>
              <a:rPr lang="en-US" baseline="0" dirty="0" smtClean="0"/>
              <a:t>increase in visits with poor air quality</a:t>
            </a:r>
          </a:p>
          <a:p>
            <a:pPr marL="0" indent="0">
              <a:buFontTx/>
              <a:buNone/>
            </a:pPr>
            <a:r>
              <a:rPr lang="en-US" baseline="0" dirty="0" smtClean="0"/>
              <a:t>Extended to July:</a:t>
            </a:r>
          </a:p>
          <a:p>
            <a:pPr marL="171450" indent="-171450">
              <a:buFontTx/>
              <a:buChar char="-"/>
            </a:pPr>
            <a:r>
              <a:rPr lang="en-US" baseline="0" dirty="0" err="1" smtClean="0"/>
              <a:t>Carr</a:t>
            </a:r>
            <a:r>
              <a:rPr lang="en-US" baseline="0" dirty="0" smtClean="0"/>
              <a:t> Fire (Shasta County) started July 23</a:t>
            </a:r>
          </a:p>
          <a:p>
            <a:pPr marL="171450" indent="-171450">
              <a:buFontTx/>
              <a:buChar char="-"/>
            </a:pPr>
            <a:r>
              <a:rPr lang="en-US" baseline="0" dirty="0" smtClean="0"/>
              <a:t>poor air quality days and increase in visits</a:t>
            </a:r>
          </a:p>
          <a:p>
            <a:pPr marL="171450" indent="-171450">
              <a:buFontTx/>
              <a:buChar char="-"/>
            </a:pPr>
            <a:r>
              <a:rPr lang="en-US" baseline="0" dirty="0" smtClean="0"/>
              <a:t>air quality not as bad in the summer vs winter due to inversion layer</a:t>
            </a:r>
          </a:p>
          <a:p>
            <a:pPr marL="0" indent="0">
              <a:buFontTx/>
              <a:buNone/>
            </a:pPr>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ZA" smtClean="0"/>
              <a:t>11</a:t>
            </a:fld>
            <a:endParaRPr lang="en-ZA" dirty="0"/>
          </a:p>
        </p:txBody>
      </p:sp>
    </p:spTree>
    <p:extLst>
      <p:ext uri="{BB962C8B-B14F-4D97-AF65-F5344CB8AC3E}">
        <p14:creationId xmlns:p14="http://schemas.microsoft.com/office/powerpoint/2010/main" val="716489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Focusing on November</a:t>
            </a:r>
          </a:p>
          <a:p>
            <a:r>
              <a:rPr lang="en-US" baseline="0" dirty="0" smtClean="0"/>
              <a:t>Same: increase in ED visits with poorer air quality (mid-November)</a:t>
            </a:r>
          </a:p>
        </p:txBody>
      </p:sp>
      <p:sp>
        <p:nvSpPr>
          <p:cNvPr id="4" name="Slide Number Placeholder 3"/>
          <p:cNvSpPr>
            <a:spLocks noGrp="1"/>
          </p:cNvSpPr>
          <p:nvPr>
            <p:ph type="sldNum" sz="quarter" idx="10"/>
          </p:nvPr>
        </p:nvSpPr>
        <p:spPr/>
        <p:txBody>
          <a:bodyPr/>
          <a:lstStyle/>
          <a:p>
            <a:fld id="{8530193B-564F-4854-8A52-728F3FB19C85}" type="slidenum">
              <a:rPr lang="en-ZA" smtClean="0"/>
              <a:t>12</a:t>
            </a:fld>
            <a:endParaRPr lang="en-ZA" dirty="0"/>
          </a:p>
        </p:txBody>
      </p:sp>
    </p:spTree>
    <p:extLst>
      <p:ext uri="{BB962C8B-B14F-4D97-AF65-F5344CB8AC3E}">
        <p14:creationId xmlns:p14="http://schemas.microsoft.com/office/powerpoint/2010/main" val="2420069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Increase in ED visits with poorer air quality (mid-November)</a:t>
            </a:r>
          </a:p>
        </p:txBody>
      </p:sp>
      <p:sp>
        <p:nvSpPr>
          <p:cNvPr id="4" name="Slide Number Placeholder 3"/>
          <p:cNvSpPr>
            <a:spLocks noGrp="1"/>
          </p:cNvSpPr>
          <p:nvPr>
            <p:ph type="sldNum" sz="quarter" idx="10"/>
          </p:nvPr>
        </p:nvSpPr>
        <p:spPr/>
        <p:txBody>
          <a:bodyPr/>
          <a:lstStyle/>
          <a:p>
            <a:fld id="{8530193B-564F-4854-8A52-728F3FB19C85}" type="slidenum">
              <a:rPr lang="en-ZA" smtClean="0"/>
              <a:t>13</a:t>
            </a:fld>
            <a:endParaRPr lang="en-ZA" dirty="0"/>
          </a:p>
        </p:txBody>
      </p:sp>
    </p:spTree>
    <p:extLst>
      <p:ext uri="{BB962C8B-B14F-4D97-AF65-F5344CB8AC3E}">
        <p14:creationId xmlns:p14="http://schemas.microsoft.com/office/powerpoint/2010/main" val="96994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Certain skin-lightening or acne creams from Mexico have caused multiple cases of mercury poisoning throughout California. Cream users purchased the products on the street in California cities through informal networks of friends or they brought them into the USA from Mexico. These non-commercial creams are used for lightening the skin; fading freckles, blemishes, and age spots; and treating acne. Products usually come in plastic containers that either have no label or have </a:t>
            </a:r>
            <a:r>
              <a:rPr lang="en-US" sz="1200" b="0" i="0" u="none" strike="noStrike" kern="1200" baseline="0" smtClean="0">
                <a:solidFill>
                  <a:schemeClr val="tx1"/>
                </a:solidFill>
                <a:latin typeface="+mn-lt"/>
                <a:ea typeface="+mn-ea"/>
                <a:cs typeface="+mn-cs"/>
              </a:rPr>
              <a:t>hand-made </a:t>
            </a:r>
            <a:r>
              <a:rPr lang="en-US" sz="1200" b="0" i="0" u="none" strike="noStrike" kern="1200" baseline="0" smtClean="0">
                <a:solidFill>
                  <a:schemeClr val="tx1"/>
                </a:solidFill>
                <a:latin typeface="+mn-lt"/>
                <a:ea typeface="+mn-ea"/>
                <a:cs typeface="+mn-cs"/>
              </a:rPr>
              <a:t>labels. </a:t>
            </a:r>
            <a:r>
              <a:rPr lang="en-US" sz="1200" b="0" i="0" u="none" strike="noStrike" kern="1200" baseline="0" dirty="0" smtClean="0">
                <a:solidFill>
                  <a:schemeClr val="tx1"/>
                </a:solidFill>
                <a:latin typeface="+mn-lt"/>
                <a:ea typeface="+mn-ea"/>
                <a:cs typeface="+mn-cs"/>
              </a:rPr>
              <a:t>The poisoning cases have included several children and babies who were not cream users but who were exposed to mercury through contact with family members who used the products. The California Department of Public Health’s Food and Drug Laboratory found creams to contain very high levels of mercury, up to 210,000 parts per million (ppm) or 21 percent. It is illegal to sell skin cream products in the USA that have 1 ppm or more of mercury. </a:t>
            </a:r>
          </a:p>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ZA" smtClean="0"/>
              <a:t>14</a:t>
            </a:fld>
            <a:endParaRPr lang="en-ZA" dirty="0"/>
          </a:p>
        </p:txBody>
      </p:sp>
    </p:spTree>
    <p:extLst>
      <p:ext uri="{BB962C8B-B14F-4D97-AF65-F5344CB8AC3E}">
        <p14:creationId xmlns:p14="http://schemas.microsoft.com/office/powerpoint/2010/main" val="3108976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Because signs and symptoms associated with inorganic mercury poisoning are non-specific in nature, cases may go undiagnosed for weeks or months, and misdiagnosis has led to clinical treatments that did not address the underlying poisoning. </a:t>
            </a:r>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ZA" smtClean="0"/>
              <a:t>15</a:t>
            </a:fld>
            <a:endParaRPr lang="en-ZA" dirty="0"/>
          </a:p>
        </p:txBody>
      </p:sp>
    </p:spTree>
    <p:extLst>
      <p:ext uri="{BB962C8B-B14F-4D97-AF65-F5344CB8AC3E}">
        <p14:creationId xmlns:p14="http://schemas.microsoft.com/office/powerpoint/2010/main" val="302791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Initially focused on reportable</a:t>
            </a:r>
            <a:r>
              <a:rPr lang="en-US" baseline="0" dirty="0" smtClean="0"/>
              <a:t> diseases and conditions, looking for individual cases that may not have been reported and also possible outbreaks: measles, pertussis, WNV, ILI (used by most </a:t>
            </a:r>
            <a:r>
              <a:rPr lang="en-US" baseline="0" dirty="0" err="1" smtClean="0"/>
              <a:t>BioSense</a:t>
            </a:r>
            <a:r>
              <a:rPr lang="en-US" baseline="0" dirty="0" smtClean="0"/>
              <a:t> users)</a:t>
            </a:r>
            <a:endParaRPr lang="en-US" dirty="0" smtClean="0"/>
          </a:p>
          <a:p>
            <a:r>
              <a:rPr lang="en-US" dirty="0" smtClean="0"/>
              <a:t>Some determined during</a:t>
            </a:r>
            <a:r>
              <a:rPr lang="en-US" baseline="0" dirty="0" smtClean="0"/>
              <a:t> one of our </a:t>
            </a:r>
            <a:r>
              <a:rPr lang="en-US" dirty="0" smtClean="0"/>
              <a:t>CD-Epi meetings: encephalitis,</a:t>
            </a:r>
            <a:r>
              <a:rPr lang="en-US" baseline="0" dirty="0" smtClean="0"/>
              <a:t> meningitis</a:t>
            </a:r>
          </a:p>
          <a:p>
            <a:r>
              <a:rPr lang="en-US" baseline="0" dirty="0" smtClean="0"/>
              <a:t>Botulism: 2017 outbreak with 10 cases, 4 from Sacramento </a:t>
            </a:r>
          </a:p>
          <a:p>
            <a:r>
              <a:rPr lang="en-US" baseline="0" dirty="0" smtClean="0"/>
              <a:t>Dashboard with some of those queries</a:t>
            </a:r>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ZA" smtClean="0"/>
              <a:t>3</a:t>
            </a:fld>
            <a:endParaRPr lang="en-ZA" dirty="0"/>
          </a:p>
        </p:txBody>
      </p:sp>
    </p:spTree>
    <p:extLst>
      <p:ext uri="{BB962C8B-B14F-4D97-AF65-F5344CB8AC3E}">
        <p14:creationId xmlns:p14="http://schemas.microsoft.com/office/powerpoint/2010/main" val="6686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Influenza</a:t>
            </a:r>
            <a:r>
              <a:rPr lang="en-US" baseline="0" dirty="0" smtClean="0"/>
              <a:t> surveillance: </a:t>
            </a:r>
          </a:p>
          <a:p>
            <a:pPr marL="171450" indent="-171450">
              <a:buFontTx/>
              <a:buChar char="-"/>
            </a:pPr>
            <a:r>
              <a:rPr lang="en-US" baseline="0" dirty="0" smtClean="0"/>
              <a:t>ILI syndrome (NSSP - CCDD)</a:t>
            </a:r>
          </a:p>
          <a:p>
            <a:pPr marL="171450" indent="-171450">
              <a:buFontTx/>
              <a:buChar char="-"/>
            </a:pPr>
            <a:r>
              <a:rPr lang="en-US" baseline="0" dirty="0" smtClean="0"/>
              <a:t>Influenza </a:t>
            </a:r>
            <a:r>
              <a:rPr lang="en-US" baseline="0" dirty="0" err="1" smtClean="0"/>
              <a:t>subsyndrome</a:t>
            </a:r>
            <a:r>
              <a:rPr lang="en-US" baseline="0" dirty="0" smtClean="0"/>
              <a:t> (NSSP - CC)</a:t>
            </a:r>
          </a:p>
          <a:p>
            <a:pPr marL="171450" indent="-171450">
              <a:buFontTx/>
              <a:buChar char="-"/>
            </a:pPr>
            <a:r>
              <a:rPr lang="en-US" baseline="0" dirty="0" smtClean="0"/>
              <a:t>ICD-10 discharge diagnosis codes for influenza</a:t>
            </a:r>
          </a:p>
          <a:p>
            <a:pPr marL="171450" indent="-171450">
              <a:buFontTx/>
              <a:buChar char="-"/>
            </a:pPr>
            <a:r>
              <a:rPr lang="en-US" baseline="0" dirty="0" smtClean="0"/>
              <a:t>shows seasonal trend and peaks</a:t>
            </a:r>
          </a:p>
        </p:txBody>
      </p:sp>
      <p:sp>
        <p:nvSpPr>
          <p:cNvPr id="4" name="Slide Number Placeholder 3"/>
          <p:cNvSpPr>
            <a:spLocks noGrp="1"/>
          </p:cNvSpPr>
          <p:nvPr>
            <p:ph type="sldNum" sz="quarter" idx="10"/>
          </p:nvPr>
        </p:nvSpPr>
        <p:spPr/>
        <p:txBody>
          <a:bodyPr/>
          <a:lstStyle/>
          <a:p>
            <a:fld id="{8530193B-564F-4854-8A52-728F3FB19C85}" type="slidenum">
              <a:rPr lang="en-ZA" smtClean="0"/>
              <a:t>4</a:t>
            </a:fld>
            <a:endParaRPr lang="en-ZA" dirty="0"/>
          </a:p>
        </p:txBody>
      </p:sp>
    </p:spTree>
    <p:extLst>
      <p:ext uri="{BB962C8B-B14F-4D97-AF65-F5344CB8AC3E}">
        <p14:creationId xmlns:p14="http://schemas.microsoft.com/office/powerpoint/2010/main" val="3163706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mid season</a:t>
            </a:r>
            <a:r>
              <a:rPr lang="en-US" baseline="0" dirty="0" smtClean="0"/>
              <a:t> and end of season flu fact sheets</a:t>
            </a:r>
          </a:p>
          <a:p>
            <a:r>
              <a:rPr lang="en-US" dirty="0" smtClean="0"/>
              <a:t>Started incorporate</a:t>
            </a:r>
            <a:r>
              <a:rPr lang="en-US" baseline="0" dirty="0" smtClean="0"/>
              <a:t>d syndromic surveillance data into flu fact sheet 2018-19 season as another source of data</a:t>
            </a:r>
          </a:p>
          <a:p>
            <a:r>
              <a:rPr lang="en-US" baseline="0" dirty="0" smtClean="0"/>
              <a:t>Included ILI syndrome and ICD-10 code query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Initial peak Week 4 (Jan), another peak Week 10 (Mar) – closely matches our data from </a:t>
            </a:r>
            <a:r>
              <a:rPr lang="en-US" baseline="0" dirty="0" err="1" smtClean="0"/>
              <a:t>CalREDIE</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Shared with some hospital IT folks who work with us on </a:t>
            </a:r>
            <a:r>
              <a:rPr lang="en-US" baseline="0" dirty="0" err="1" smtClean="0"/>
              <a:t>BioSense</a:t>
            </a:r>
            <a:r>
              <a:rPr lang="en-US" baseline="0" dirty="0" smtClean="0"/>
              <a:t>, happy to see that the data was being used</a:t>
            </a:r>
            <a:endParaRPr lang="en-US" dirty="0" smtClean="0"/>
          </a:p>
        </p:txBody>
      </p:sp>
      <p:sp>
        <p:nvSpPr>
          <p:cNvPr id="4" name="Slide Number Placeholder 3"/>
          <p:cNvSpPr>
            <a:spLocks noGrp="1"/>
          </p:cNvSpPr>
          <p:nvPr>
            <p:ph type="sldNum" sz="quarter" idx="10"/>
          </p:nvPr>
        </p:nvSpPr>
        <p:spPr/>
        <p:txBody>
          <a:bodyPr/>
          <a:lstStyle/>
          <a:p>
            <a:fld id="{8530193B-564F-4854-8A52-728F3FB19C85}" type="slidenum">
              <a:rPr lang="en-ZA" smtClean="0"/>
              <a:t>5</a:t>
            </a:fld>
            <a:endParaRPr lang="en-ZA" dirty="0"/>
          </a:p>
        </p:txBody>
      </p:sp>
    </p:spTree>
    <p:extLst>
      <p:ext uri="{BB962C8B-B14F-4D97-AF65-F5344CB8AC3E}">
        <p14:creationId xmlns:p14="http://schemas.microsoft.com/office/powerpoint/2010/main" val="3200770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Started</a:t>
            </a:r>
            <a:r>
              <a:rPr lang="en-US" baseline="0" dirty="0" smtClean="0"/>
              <a:t> looking at heat using syndromic surveillance in 2018</a:t>
            </a:r>
          </a:p>
          <a:p>
            <a:r>
              <a:rPr lang="en-US" baseline="0" dirty="0" smtClean="0"/>
              <a:t>Created a PHEP fact sheet looking at ED visits for heat-related illness:</a:t>
            </a:r>
          </a:p>
          <a:p>
            <a:pPr marL="171450" indent="-171450">
              <a:buFontTx/>
              <a:buChar char="-"/>
            </a:pPr>
            <a:r>
              <a:rPr lang="en-US" baseline="0" dirty="0" smtClean="0"/>
              <a:t>compared 2016 vs. 2017 numbers</a:t>
            </a:r>
          </a:p>
          <a:p>
            <a:pPr marL="171450" indent="-171450">
              <a:buFontTx/>
              <a:buChar char="-"/>
            </a:pPr>
            <a:r>
              <a:rPr lang="en-US" baseline="0" dirty="0" smtClean="0"/>
              <a:t>as expected, more visits for heat-related illness during the summer </a:t>
            </a:r>
          </a:p>
          <a:p>
            <a:pPr marL="171450" indent="-171450">
              <a:buFontTx/>
              <a:buChar char="-"/>
            </a:pPr>
            <a:r>
              <a:rPr lang="en-US" baseline="0" dirty="0" smtClean="0"/>
              <a:t>more visits in 2017, consistent with hotter summer that year</a:t>
            </a:r>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ZA" smtClean="0"/>
              <a:t>6</a:t>
            </a:fld>
            <a:endParaRPr lang="en-ZA" dirty="0"/>
          </a:p>
        </p:txBody>
      </p:sp>
    </p:spTree>
    <p:extLst>
      <p:ext uri="{BB962C8B-B14F-4D97-AF65-F5344CB8AC3E}">
        <p14:creationId xmlns:p14="http://schemas.microsoft.com/office/powerpoint/2010/main" val="3669334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query to include ICD-10 codes for “effects of light and</a:t>
            </a:r>
            <a:r>
              <a:rPr lang="en-US" baseline="0" dirty="0" smtClean="0"/>
              <a:t> heat”</a:t>
            </a:r>
          </a:p>
          <a:p>
            <a:pPr marL="171450" indent="-171450">
              <a:buFontTx/>
              <a:buChar char="-"/>
            </a:pPr>
            <a:r>
              <a:rPr lang="en-US" baseline="0" dirty="0" smtClean="0"/>
              <a:t>saw more heat-related ED visits</a:t>
            </a:r>
          </a:p>
          <a:p>
            <a:pPr marL="171450" indent="-171450">
              <a:buFontTx/>
              <a:buChar char="-"/>
            </a:pPr>
            <a:r>
              <a:rPr lang="en-US" baseline="0" dirty="0" smtClean="0"/>
              <a:t>previously max number of ED visits was 6 in a day, now up to 15</a:t>
            </a:r>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ZA" smtClean="0"/>
              <a:t>7</a:t>
            </a:fld>
            <a:endParaRPr lang="en-ZA" dirty="0"/>
          </a:p>
        </p:txBody>
      </p:sp>
    </p:spTree>
    <p:extLst>
      <p:ext uri="{BB962C8B-B14F-4D97-AF65-F5344CB8AC3E}">
        <p14:creationId xmlns:p14="http://schemas.microsoft.com/office/powerpoint/2010/main" val="110201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Hospital</a:t>
            </a:r>
            <a:r>
              <a:rPr lang="en-US" baseline="0" dirty="0" smtClean="0"/>
              <a:t> </a:t>
            </a:r>
          </a:p>
          <a:p>
            <a:r>
              <a:rPr lang="en-US" baseline="0" dirty="0" smtClean="0"/>
              <a:t>Disposition Category: most discharged (admissions may be due to with kidney-related disease)</a:t>
            </a:r>
          </a:p>
          <a:p>
            <a:r>
              <a:rPr lang="en-US" baseline="0" dirty="0" smtClean="0"/>
              <a:t>Patient Location: patients from other counties</a:t>
            </a:r>
          </a:p>
          <a:p>
            <a:r>
              <a:rPr lang="en-US" baseline="0" dirty="0" smtClean="0"/>
              <a:t>Age Group: larger age groups and by 10 year age groups, most visits among the younger population (in general, most ED visits were also among the younger age group) </a:t>
            </a:r>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ZA" smtClean="0"/>
              <a:t>8</a:t>
            </a:fld>
            <a:endParaRPr lang="en-ZA" dirty="0"/>
          </a:p>
        </p:txBody>
      </p:sp>
    </p:spTree>
    <p:extLst>
      <p:ext uri="{BB962C8B-B14F-4D97-AF65-F5344CB8AC3E}">
        <p14:creationId xmlns:p14="http://schemas.microsoft.com/office/powerpoint/2010/main" val="3047452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BioSense</a:t>
            </a:r>
            <a:r>
              <a:rPr lang="en-US" baseline="0" dirty="0" smtClean="0"/>
              <a:t> has a m</a:t>
            </a:r>
            <a:r>
              <a:rPr lang="en-US" dirty="0" smtClean="0"/>
              <a:t>apping capability </a:t>
            </a:r>
          </a:p>
          <a:p>
            <a:r>
              <a:rPr lang="en-US" dirty="0" smtClean="0"/>
              <a:t>Broken down by zip code</a:t>
            </a:r>
            <a:r>
              <a:rPr lang="en-US" baseline="0" dirty="0" smtClean="0"/>
              <a:t> of residence:</a:t>
            </a:r>
          </a:p>
          <a:p>
            <a:pPr marL="171450" indent="-171450">
              <a:buFontTx/>
              <a:buChar char="-"/>
            </a:pPr>
            <a:r>
              <a:rPr lang="en-US" baseline="0" dirty="0" smtClean="0"/>
              <a:t>does not include all visits (working with one hospital to provide 5 digit zip code, otherwise does not map correctly to Sacramento)</a:t>
            </a:r>
          </a:p>
          <a:p>
            <a:pPr marL="171450" indent="-171450">
              <a:buFontTx/>
              <a:buChar char="-"/>
            </a:pPr>
            <a:r>
              <a:rPr lang="en-US" baseline="0" dirty="0" smtClean="0"/>
              <a:t>location of heat exposure could be somewhere else </a:t>
            </a:r>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ZA" smtClean="0"/>
              <a:t>9</a:t>
            </a:fld>
            <a:endParaRPr lang="en-ZA" dirty="0"/>
          </a:p>
        </p:txBody>
      </p:sp>
    </p:spTree>
    <p:extLst>
      <p:ext uri="{BB962C8B-B14F-4D97-AF65-F5344CB8AC3E}">
        <p14:creationId xmlns:p14="http://schemas.microsoft.com/office/powerpoint/2010/main" val="1751253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Camp</a:t>
            </a:r>
            <a:r>
              <a:rPr lang="en-US" baseline="0" dirty="0" smtClean="0"/>
              <a:t> Fire (Butte County): </a:t>
            </a:r>
          </a:p>
          <a:p>
            <a:pPr marL="171450" indent="-171450">
              <a:buFontTx/>
              <a:buChar char="-"/>
            </a:pPr>
            <a:r>
              <a:rPr lang="en-US" baseline="0" dirty="0" smtClean="0"/>
              <a:t>started 11/8/18</a:t>
            </a:r>
          </a:p>
          <a:p>
            <a:pPr marL="171450" indent="-171450">
              <a:buFontTx/>
              <a:buChar char="-"/>
            </a:pPr>
            <a:r>
              <a:rPr lang="en-US" baseline="0" dirty="0" smtClean="0"/>
              <a:t>contained 11/25/18 (18 days later)</a:t>
            </a:r>
          </a:p>
          <a:p>
            <a:pPr marL="171450" indent="-171450">
              <a:buFontTx/>
              <a:buChar char="-"/>
            </a:pPr>
            <a:r>
              <a:rPr lang="en-US" baseline="0" dirty="0" smtClean="0"/>
              <a:t>Paradise only about two hours north of Sacramento</a:t>
            </a:r>
          </a:p>
          <a:p>
            <a:pPr marL="171450" indent="-171450">
              <a:buFontTx/>
              <a:buChar char="-"/>
            </a:pPr>
            <a:r>
              <a:rPr lang="en-US" baseline="0" dirty="0" smtClean="0"/>
              <a:t>affected air quality from Sacramento to Bay Area</a:t>
            </a:r>
          </a:p>
          <a:p>
            <a:pPr marL="171450" indent="-171450">
              <a:buFontTx/>
              <a:buChar char="-"/>
            </a:pPr>
            <a:r>
              <a:rPr lang="en-US" baseline="0" dirty="0" smtClean="0"/>
              <a:t>Sacramento had days of very unhealthy to hazardous air quality</a:t>
            </a:r>
          </a:p>
        </p:txBody>
      </p:sp>
      <p:sp>
        <p:nvSpPr>
          <p:cNvPr id="4" name="Slide Number Placeholder 3"/>
          <p:cNvSpPr>
            <a:spLocks noGrp="1"/>
          </p:cNvSpPr>
          <p:nvPr>
            <p:ph type="sldNum" sz="quarter" idx="10"/>
          </p:nvPr>
        </p:nvSpPr>
        <p:spPr/>
        <p:txBody>
          <a:bodyPr/>
          <a:lstStyle/>
          <a:p>
            <a:fld id="{8530193B-564F-4854-8A52-728F3FB19C85}" type="slidenum">
              <a:rPr lang="en-ZA" smtClean="0"/>
              <a:t>10</a:t>
            </a:fld>
            <a:endParaRPr lang="en-ZA" dirty="0"/>
          </a:p>
        </p:txBody>
      </p:sp>
    </p:spTree>
    <p:extLst>
      <p:ext uri="{BB962C8B-B14F-4D97-AF65-F5344CB8AC3E}">
        <p14:creationId xmlns:p14="http://schemas.microsoft.com/office/powerpoint/2010/main" val="546705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3934405"/>
            <a:ext cx="6798250" cy="1674470"/>
          </a:xfrm>
        </p:spPr>
        <p:txBody>
          <a:bodyPr anchor="b"/>
          <a:lstStyle>
            <a:lvl1pPr algn="r">
              <a:lnSpc>
                <a:spcPts val="5000"/>
              </a:lnSpc>
              <a:defRPr sz="6000" b="1" cap="all" spc="-300" baseline="0">
                <a:solidFill>
                  <a:schemeClr val="tx1">
                    <a:lumMod val="65000"/>
                    <a:lumOff val="35000"/>
                  </a:schemeClr>
                </a:solidFill>
                <a:latin typeface="+mj-lt"/>
              </a:defRPr>
            </a:lvl1pPr>
          </a:lstStyle>
          <a:p>
            <a:r>
              <a:rPr lang="en-US" dirty="0"/>
              <a:t>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150442" y="4255122"/>
            <a:ext cx="2830033" cy="1192038"/>
          </a:xfrm>
          <a:solidFill>
            <a:srgbClr val="0070C0"/>
          </a:solidFill>
        </p:spPr>
        <p:txBody>
          <a:bodyPr lIns="252000" tIns="0" anchor="ctr"/>
          <a:lstStyle>
            <a:lvl1pPr marL="0" indent="0" algn="l">
              <a:lnSpc>
                <a:spcPct val="100000"/>
              </a:lnSpc>
              <a:buNone/>
              <a:defRPr sz="1800" i="0" baseline="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Presenter Name &amp; Title</a:t>
            </a:r>
            <a:endParaRPr lang="en-ZA" dirty="0"/>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4042" b="7703"/>
          <a:stretch/>
        </p:blipFill>
        <p:spPr>
          <a:xfrm>
            <a:off x="7085240" y="5445211"/>
            <a:ext cx="5102641" cy="1351005"/>
          </a:xfrm>
          <a:prstGeom prst="rect">
            <a:avLst/>
          </a:prstGeom>
        </p:spPr>
      </p:pic>
      <p:pic>
        <p:nvPicPr>
          <p:cNvPr id="5" name="Picture 4"/>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91" t="-8" r="71930" b="461"/>
          <a:stretch/>
        </p:blipFill>
        <p:spPr>
          <a:xfrm>
            <a:off x="9964412" y="0"/>
            <a:ext cx="2224792" cy="5445210"/>
          </a:xfrm>
          <a:prstGeom prst="rect">
            <a:avLst/>
          </a:prstGeom>
        </p:spPr>
      </p:pic>
    </p:spTree>
    <p:extLst>
      <p:ext uri="{BB962C8B-B14F-4D97-AF65-F5344CB8AC3E}">
        <p14:creationId xmlns:p14="http://schemas.microsoft.com/office/powerpoint/2010/main" val="13340384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174360" y="2112793"/>
            <a:ext cx="6798250" cy="1674470"/>
          </a:xfrm>
        </p:spPr>
        <p:txBody>
          <a:bodyPr anchor="ctr"/>
          <a:lstStyle>
            <a:lvl1pPr algn="ctr">
              <a:lnSpc>
                <a:spcPct val="100000"/>
              </a:lnSpc>
              <a:defRPr sz="6000" b="1" cap="all" spc="-300" baseline="0">
                <a:solidFill>
                  <a:schemeClr val="tx1">
                    <a:lumMod val="65000"/>
                    <a:lumOff val="35000"/>
                  </a:schemeClr>
                </a:solidFill>
                <a:latin typeface="+mj-lt"/>
              </a:defRPr>
            </a:lvl1pPr>
          </a:lstStyle>
          <a:p>
            <a:r>
              <a:rPr lang="en-US" dirty="0"/>
              <a:t>Thank you</a:t>
            </a:r>
            <a:endParaRPr lang="en-ZA" dirty="0"/>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sp>
        <p:nvSpPr>
          <p:cNvPr id="10" name="Text Placeholder 5">
            <a:extLst>
              <a:ext uri="{FF2B5EF4-FFF2-40B4-BE49-F238E27FC236}">
                <a16:creationId xmlns:a16="http://schemas.microsoft.com/office/drawing/2014/main" id="{CA3EFDD3-A9D2-4EB6-BB2A-F6999D9F7EA6}"/>
              </a:ext>
            </a:extLst>
          </p:cNvPr>
          <p:cNvSpPr>
            <a:spLocks noGrp="1"/>
          </p:cNvSpPr>
          <p:nvPr>
            <p:ph type="body" sz="quarter" idx="15" hasCustomPrompt="1"/>
          </p:nvPr>
        </p:nvSpPr>
        <p:spPr>
          <a:xfrm>
            <a:off x="2174361" y="4035727"/>
            <a:ext cx="3329850" cy="382887"/>
          </a:xfrm>
        </p:spPr>
        <p:txBody>
          <a:bodyPr/>
          <a:lstStyle>
            <a:lvl1pPr marL="0" indent="0" algn="r">
              <a:buNone/>
              <a:defRPr sz="2400"/>
            </a:lvl1pPr>
            <a:lvl2pPr marL="266700" indent="0">
              <a:buNone/>
              <a:defRPr/>
            </a:lvl2pPr>
            <a:lvl3pPr marL="542925" indent="0">
              <a:buNone/>
              <a:defRPr/>
            </a:lvl3pPr>
            <a:lvl4pPr marL="809625" indent="0">
              <a:buNone/>
              <a:defRPr/>
            </a:lvl4pPr>
            <a:lvl5pPr marL="1076325" indent="0">
              <a:buNone/>
              <a:defRPr/>
            </a:lvl5pPr>
          </a:lstStyle>
          <a:p>
            <a:pPr lvl="0"/>
            <a:r>
              <a:rPr lang="en-US" dirty="0"/>
              <a:t>Full Name</a:t>
            </a:r>
            <a:endParaRPr lang="en-ZA" dirty="0"/>
          </a:p>
        </p:txBody>
      </p:sp>
      <p:sp>
        <p:nvSpPr>
          <p:cNvPr id="12" name="Text Placeholder 6">
            <a:extLst>
              <a:ext uri="{FF2B5EF4-FFF2-40B4-BE49-F238E27FC236}">
                <a16:creationId xmlns:a16="http://schemas.microsoft.com/office/drawing/2014/main" id="{261ED1F7-B623-43D9-9BDA-8808C5CFAFFB}"/>
              </a:ext>
            </a:extLst>
          </p:cNvPr>
          <p:cNvSpPr>
            <a:spLocks noGrp="1"/>
          </p:cNvSpPr>
          <p:nvPr>
            <p:ph type="body" sz="quarter" idx="16" hasCustomPrompt="1"/>
          </p:nvPr>
        </p:nvSpPr>
        <p:spPr>
          <a:xfrm>
            <a:off x="6062268" y="4150118"/>
            <a:ext cx="2910342" cy="238016"/>
          </a:xfrm>
        </p:spPr>
        <p:txBody>
          <a:bodyPr/>
          <a:lstStyle>
            <a:lvl1pPr marL="0" indent="0" algn="l">
              <a:buNone/>
              <a:defRPr sz="1400" i="0"/>
            </a:lvl1pPr>
            <a:lvl2pPr marL="266700" indent="0">
              <a:buNone/>
              <a:defRPr/>
            </a:lvl2pPr>
            <a:lvl3pPr marL="542925" indent="0">
              <a:buNone/>
              <a:defRPr/>
            </a:lvl3pPr>
            <a:lvl4pPr marL="809625" indent="0">
              <a:buNone/>
              <a:defRPr/>
            </a:lvl4pPr>
            <a:lvl5pPr marL="1076325" indent="0">
              <a:buNone/>
              <a:defRPr/>
            </a:lvl5pPr>
          </a:lstStyle>
          <a:p>
            <a:pPr lvl="0"/>
            <a:r>
              <a:rPr lang="en-US" dirty="0" smtClean="0"/>
              <a:t>(916) 875-####</a:t>
            </a:r>
            <a:endParaRPr lang="en-ZA" dirty="0"/>
          </a:p>
        </p:txBody>
      </p:sp>
      <p:sp>
        <p:nvSpPr>
          <p:cNvPr id="13" name="Text Placeholder 7">
            <a:extLst>
              <a:ext uri="{FF2B5EF4-FFF2-40B4-BE49-F238E27FC236}">
                <a16:creationId xmlns:a16="http://schemas.microsoft.com/office/drawing/2014/main" id="{E27366FC-4115-4122-9CE2-5FA9D424AD51}"/>
              </a:ext>
            </a:extLst>
          </p:cNvPr>
          <p:cNvSpPr>
            <a:spLocks noGrp="1"/>
          </p:cNvSpPr>
          <p:nvPr>
            <p:ph type="body" sz="quarter" idx="17" hasCustomPrompt="1"/>
          </p:nvPr>
        </p:nvSpPr>
        <p:spPr>
          <a:xfrm>
            <a:off x="6062268" y="4540691"/>
            <a:ext cx="2910342" cy="238016"/>
          </a:xfrm>
        </p:spPr>
        <p:txBody>
          <a:bodyPr/>
          <a:lstStyle>
            <a:lvl1pPr marL="0" indent="0" algn="l">
              <a:buNone/>
              <a:defRPr sz="1400" i="0"/>
            </a:lvl1pPr>
            <a:lvl2pPr marL="266700" indent="0">
              <a:buNone/>
              <a:defRPr/>
            </a:lvl2pPr>
            <a:lvl3pPr marL="542925" indent="0">
              <a:buNone/>
              <a:defRPr/>
            </a:lvl3pPr>
            <a:lvl4pPr marL="809625" indent="0">
              <a:buNone/>
              <a:defRPr/>
            </a:lvl4pPr>
            <a:lvl5pPr marL="1076325" indent="0">
              <a:buNone/>
              <a:defRPr/>
            </a:lvl5pPr>
          </a:lstStyle>
          <a:p>
            <a:pPr lvl="0"/>
            <a:r>
              <a:rPr lang="en-US" dirty="0" smtClean="0"/>
              <a:t>XXXXX@saccounty.net</a:t>
            </a:r>
            <a:endParaRPr lang="en-ZA" dirty="0"/>
          </a:p>
        </p:txBody>
      </p:sp>
      <p:sp>
        <p:nvSpPr>
          <p:cNvPr id="14" name="Text Placeholder 8">
            <a:extLst>
              <a:ext uri="{FF2B5EF4-FFF2-40B4-BE49-F238E27FC236}">
                <a16:creationId xmlns:a16="http://schemas.microsoft.com/office/drawing/2014/main" id="{DEB36829-2F8B-4E22-AB6D-4111D18AF847}"/>
              </a:ext>
            </a:extLst>
          </p:cNvPr>
          <p:cNvSpPr>
            <a:spLocks noGrp="1"/>
          </p:cNvSpPr>
          <p:nvPr>
            <p:ph type="body" sz="quarter" idx="18" hasCustomPrompt="1"/>
          </p:nvPr>
        </p:nvSpPr>
        <p:spPr>
          <a:xfrm>
            <a:off x="6062268" y="4931263"/>
            <a:ext cx="2910342" cy="238016"/>
          </a:xfrm>
        </p:spPr>
        <p:txBody>
          <a:bodyPr/>
          <a:lstStyle>
            <a:lvl1pPr marL="0" indent="0" algn="l">
              <a:buNone/>
              <a:defRPr sz="1400" i="0"/>
            </a:lvl1pPr>
            <a:lvl2pPr marL="266700" indent="0">
              <a:buNone/>
              <a:defRPr/>
            </a:lvl2pPr>
            <a:lvl3pPr marL="542925" indent="0">
              <a:buNone/>
              <a:defRPr/>
            </a:lvl3pPr>
            <a:lvl4pPr marL="809625" indent="0">
              <a:buNone/>
              <a:defRPr/>
            </a:lvl4pPr>
            <a:lvl5pPr marL="1076325" indent="0">
              <a:buNone/>
              <a:defRPr/>
            </a:lvl5pPr>
          </a:lstStyle>
          <a:p>
            <a:pPr lvl="0"/>
            <a:r>
              <a:rPr lang="en-US" dirty="0" smtClean="0"/>
              <a:t>www.scph.com</a:t>
            </a:r>
            <a:endParaRPr lang="en-ZA"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2610" y="4659699"/>
            <a:ext cx="3344374" cy="2006625"/>
          </a:xfrm>
          <a:prstGeom prst="rect">
            <a:avLst/>
          </a:prstGeom>
        </p:spPr>
      </p:pic>
    </p:spTree>
    <p:extLst>
      <p:ext uri="{BB962C8B-B14F-4D97-AF65-F5344CB8AC3E}">
        <p14:creationId xmlns:p14="http://schemas.microsoft.com/office/powerpoint/2010/main" val="31890100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65000"/>
                    <a:lumOff val="35000"/>
                  </a:schemeClr>
                </a:solidFill>
              </a:defRPr>
            </a:lvl1pPr>
          </a:lstStyle>
          <a:p>
            <a:r>
              <a:rPr lang="en-ZA" dirty="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1" y="1008000"/>
            <a:ext cx="9198116" cy="360000"/>
          </a:xfrm>
        </p:spPr>
        <p:txBody>
          <a:bodyPr/>
          <a:lstStyle>
            <a:lvl1pPr marL="0" indent="0">
              <a:buNone/>
              <a:defRPr i="0">
                <a:latin typeface="Calibri" panose="020F050202020403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3442953D-28FC-41B5-A1BB-BB3BA7CA40BE}"/>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7345016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a:lstStyle>
            <a:lvl1pPr>
              <a:defRPr>
                <a:solidFill>
                  <a:schemeClr val="tx1">
                    <a:lumMod val="65000"/>
                    <a:lumOff val="3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9198000" cy="360000"/>
          </a:xfrm>
        </p:spPr>
        <p:txBody>
          <a:bodyPr/>
          <a:lstStyle>
            <a:lvl1pPr marL="0" indent="0">
              <a:buNone/>
              <a:defRPr i="0">
                <a:latin typeface="Calibri" panose="020F050202020403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916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3572900" y="1511476"/>
            <a:ext cx="2916000" cy="46792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6713800" y="1511475"/>
            <a:ext cx="2916000" cy="4679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ZA"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6543880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a:lstStyle>
            <a:lvl1pPr>
              <a:defRPr>
                <a:solidFill>
                  <a:schemeClr val="tx1">
                    <a:lumMod val="65000"/>
                    <a:lumOff val="35000"/>
                  </a:schemeClr>
                </a:solidFill>
              </a:defRPr>
            </a:lvl1pPr>
          </a:lstStyle>
          <a:p>
            <a:r>
              <a:rPr lang="en-ZA" dirty="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9198000" cy="360000"/>
          </a:xfrm>
        </p:spPr>
        <p:txBody>
          <a:bodyPr/>
          <a:lstStyle>
            <a:lvl1pPr marL="0" indent="0">
              <a:buNone/>
              <a:defRPr i="0">
                <a:latin typeface="Calibri" panose="020F050202020403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1764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290450" y="1512000"/>
            <a:ext cx="1764000" cy="4679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4148900" y="1512000"/>
            <a:ext cx="1764000" cy="4679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6007350" y="1507535"/>
            <a:ext cx="1764000" cy="4679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7865800" y="1507535"/>
            <a:ext cx="1764000" cy="46837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ZA" dirty="0"/>
              <a:t>Add a footer</a:t>
            </a:r>
          </a:p>
        </p:txBody>
      </p:sp>
      <p:sp>
        <p:nvSpPr>
          <p:cNvPr id="6" name="Slide Number Placeholder 5">
            <a:extLst>
              <a:ext uri="{FF2B5EF4-FFF2-40B4-BE49-F238E27FC236}">
                <a16:creationId xmlns:a16="http://schemas.microsoft.com/office/drawing/2014/main" id="{B5A8293F-A5B5-4FCC-BF27-A25B1BAFF245}"/>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9748372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65000"/>
                    <a:lumOff val="35000"/>
                  </a:schemeClr>
                </a:solidFill>
              </a:defRPr>
            </a:lvl1pPr>
          </a:lstStyle>
          <a:p>
            <a:r>
              <a:rPr lang="en-ZA" dirty="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1" y="1008000"/>
            <a:ext cx="9198116" cy="360000"/>
          </a:xfrm>
        </p:spPr>
        <p:txBody>
          <a:bodyPr/>
          <a:lstStyle>
            <a:lvl1pPr marL="0" indent="0">
              <a:buNone/>
              <a:defRPr i="0">
                <a:latin typeface="Calibri" panose="020F0502020204030204" pitchFamily="34" charset="0"/>
                <a:cs typeface="Calibri" panose="020F050202020403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ZA" dirty="0"/>
              <a:t>Add a footer</a:t>
            </a:r>
          </a:p>
        </p:txBody>
      </p:sp>
      <p:sp>
        <p:nvSpPr>
          <p:cNvPr id="4" name="Slide Number Placeholder 3">
            <a:extLst>
              <a:ext uri="{FF2B5EF4-FFF2-40B4-BE49-F238E27FC236}">
                <a16:creationId xmlns:a16="http://schemas.microsoft.com/office/drawing/2014/main" id="{8E801980-CBAE-4A50-886D-54D7BB2E1947}"/>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5058552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DF756E-F310-4229-ACDD-055D299A95FB}"/>
              </a:ext>
            </a:extLst>
          </p:cNvPr>
          <p:cNvSpPr/>
          <p:nvPr userDrawn="1"/>
        </p:nvSpPr>
        <p:spPr>
          <a:xfrm>
            <a:off x="6297105" y="424206"/>
            <a:ext cx="5505254" cy="573149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2" name="Slide Number Placeholder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a:lstStyle/>
          <a:p>
            <a:fld id="{19B51A1E-902D-48AF-9020-955120F399B6}" type="slidenum">
              <a:rPr lang="en-ZA" smtClean="0"/>
              <a:pPr/>
              <a:t>‹#›</a:t>
            </a:fld>
            <a:endParaRPr lang="en-ZA" dirty="0"/>
          </a:p>
        </p:txBody>
      </p:sp>
      <p:sp>
        <p:nvSpPr>
          <p:cNvPr id="9" name="Subtitle 2">
            <a:extLst>
              <a:ext uri="{FF2B5EF4-FFF2-40B4-BE49-F238E27FC236}">
                <a16:creationId xmlns:a16="http://schemas.microsoft.com/office/drawing/2014/main" id="{07666241-4AF6-458A-A571-6C6C291D72F1}"/>
              </a:ext>
            </a:extLst>
          </p:cNvPr>
          <p:cNvSpPr>
            <a:spLocks noGrp="1"/>
          </p:cNvSpPr>
          <p:nvPr>
            <p:ph type="subTitle" idx="1"/>
          </p:nvPr>
        </p:nvSpPr>
        <p:spPr>
          <a:xfrm>
            <a:off x="6532775" y="3639199"/>
            <a:ext cx="5053936" cy="1192038"/>
          </a:xfrm>
          <a:solidFill>
            <a:schemeClr val="bg1"/>
          </a:solidFill>
        </p:spPr>
        <p:txBody>
          <a:bodyPr lIns="252000" tIns="0" anchor="ctr"/>
          <a:lstStyle>
            <a:lvl1pPr marL="0" indent="0" algn="l">
              <a:lnSpc>
                <a:spcPct val="100000"/>
              </a:lnSpc>
              <a:buNone/>
              <a:defRPr sz="180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ZA" dirty="0"/>
          </a:p>
        </p:txBody>
      </p:sp>
      <p:sp>
        <p:nvSpPr>
          <p:cNvPr id="6" name="Title 5">
            <a:extLst>
              <a:ext uri="{FF2B5EF4-FFF2-40B4-BE49-F238E27FC236}">
                <a16:creationId xmlns:a16="http://schemas.microsoft.com/office/drawing/2014/main" id="{6F4F2BBF-F210-4954-9C73-A0030AACDDFE}"/>
              </a:ext>
            </a:extLst>
          </p:cNvPr>
          <p:cNvSpPr>
            <a:spLocks noGrp="1"/>
          </p:cNvSpPr>
          <p:nvPr>
            <p:ph type="title" hasCustomPrompt="1"/>
          </p:nvPr>
        </p:nvSpPr>
        <p:spPr>
          <a:xfrm>
            <a:off x="6532775" y="993303"/>
            <a:ext cx="5053936" cy="2513468"/>
          </a:xfrm>
        </p:spPr>
        <p:txBody>
          <a:bodyPr/>
          <a:lstStyle>
            <a:lvl1pPr>
              <a:defRPr sz="540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277791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lumMod val="65000"/>
                    <a:lumOff val="35000"/>
                  </a:schemeClr>
                </a:solidFill>
              </a:defRPr>
            </a:lvl1pPr>
          </a:lstStyle>
          <a:p>
            <a:r>
              <a:rPr lang="en-ZA" dirty="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ZA"/>
              <a:t>Add a footer</a:t>
            </a:r>
            <a:endParaRPr lang="en-ZA" dirty="0"/>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10" name="Content Placeholder 2">
            <a:extLst>
              <a:ext uri="{FF2B5EF4-FFF2-40B4-BE49-F238E27FC236}">
                <a16:creationId xmlns:a16="http://schemas.microsoft.com/office/drawing/2014/main" id="{FD1EE834-4B70-4715-8346-1C0298347EE0}"/>
              </a:ext>
            </a:extLst>
          </p:cNvPr>
          <p:cNvSpPr>
            <a:spLocks noGrp="1"/>
          </p:cNvSpPr>
          <p:nvPr>
            <p:ph idx="1"/>
          </p:nvPr>
        </p:nvSpPr>
        <p:spPr>
          <a:xfrm>
            <a:off x="432000" y="1046375"/>
            <a:ext cx="9198000" cy="5130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00888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lumMod val="65000"/>
                    <a:lumOff val="35000"/>
                  </a:schemeClr>
                </a:solidFill>
              </a:defRPr>
            </a:lvl1pPr>
          </a:lstStyle>
          <a:p>
            <a:r>
              <a:rPr lang="en-ZA" dirty="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ZA"/>
              <a:t>Add a footer</a:t>
            </a:r>
            <a:endParaRPr lang="en-ZA" dirty="0"/>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7" name="Content Placeholder 2">
            <a:extLst>
              <a:ext uri="{FF2B5EF4-FFF2-40B4-BE49-F238E27FC236}">
                <a16:creationId xmlns:a16="http://schemas.microsoft.com/office/drawing/2014/main" id="{EAE43F4C-1A64-4197-A44B-E6EB874E243B}"/>
              </a:ext>
            </a:extLst>
          </p:cNvPr>
          <p:cNvSpPr>
            <a:spLocks noGrp="1"/>
          </p:cNvSpPr>
          <p:nvPr>
            <p:ph sz="half" idx="1"/>
          </p:nvPr>
        </p:nvSpPr>
        <p:spPr>
          <a:xfrm>
            <a:off x="432000" y="1046376"/>
            <a:ext cx="4435831" cy="5130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a:extLst>
              <a:ext uri="{FF2B5EF4-FFF2-40B4-BE49-F238E27FC236}">
                <a16:creationId xmlns:a16="http://schemas.microsoft.com/office/drawing/2014/main" id="{D7B3F5B8-DC28-4878-AC9F-D434D7542D8F}"/>
              </a:ext>
            </a:extLst>
          </p:cNvPr>
          <p:cNvSpPr>
            <a:spLocks noGrp="1"/>
          </p:cNvSpPr>
          <p:nvPr>
            <p:ph sz="half" idx="2"/>
          </p:nvPr>
        </p:nvSpPr>
        <p:spPr>
          <a:xfrm>
            <a:off x="5194169" y="1046376"/>
            <a:ext cx="4435831" cy="5130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74397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lumMod val="65000"/>
                    <a:lumOff val="35000"/>
                  </a:schemeClr>
                </a:solidFill>
              </a:defRPr>
            </a:lvl1pPr>
          </a:lstStyle>
          <a:p>
            <a:r>
              <a:rPr lang="en-ZA" dirty="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ZA"/>
              <a:t>Add a footer</a:t>
            </a:r>
            <a:endParaRPr lang="en-ZA" dirty="0"/>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7" name="Text Placeholder 2">
            <a:extLst>
              <a:ext uri="{FF2B5EF4-FFF2-40B4-BE49-F238E27FC236}">
                <a16:creationId xmlns:a16="http://schemas.microsoft.com/office/drawing/2014/main" id="{CB97B01E-88B2-448F-BD96-A1AAFA39AC1E}"/>
              </a:ext>
            </a:extLst>
          </p:cNvPr>
          <p:cNvSpPr>
            <a:spLocks noGrp="1"/>
          </p:cNvSpPr>
          <p:nvPr>
            <p:ph type="body" idx="1"/>
          </p:nvPr>
        </p:nvSpPr>
        <p:spPr>
          <a:xfrm>
            <a:off x="432000" y="1068420"/>
            <a:ext cx="4434840" cy="823912"/>
          </a:xfrm>
          <a:solidFill>
            <a:schemeClr val="tx1">
              <a:lumMod val="65000"/>
              <a:lumOff val="35000"/>
            </a:schemeClr>
          </a:solidFill>
        </p:spPr>
        <p:txBody>
          <a:bodyPr anchor="ctr"/>
          <a:lstStyle>
            <a:lvl1pPr marL="0" indent="0">
              <a:buNone/>
              <a:defRPr sz="2400" b="1">
                <a:solidFill>
                  <a:schemeClr val="bg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8" name="Text Placeholder 4">
            <a:extLst>
              <a:ext uri="{FF2B5EF4-FFF2-40B4-BE49-F238E27FC236}">
                <a16:creationId xmlns:a16="http://schemas.microsoft.com/office/drawing/2014/main" id="{40BADDE2-4EE6-41B4-804C-EBF680128B40}"/>
              </a:ext>
            </a:extLst>
          </p:cNvPr>
          <p:cNvSpPr>
            <a:spLocks noGrp="1"/>
          </p:cNvSpPr>
          <p:nvPr>
            <p:ph type="body" sz="quarter" idx="3"/>
          </p:nvPr>
        </p:nvSpPr>
        <p:spPr>
          <a:xfrm>
            <a:off x="5195160" y="1068420"/>
            <a:ext cx="4434840" cy="823912"/>
          </a:xfrm>
          <a:solidFill>
            <a:schemeClr val="tx1">
              <a:lumMod val="65000"/>
              <a:lumOff val="35000"/>
            </a:schemeClr>
          </a:solidFill>
        </p:spPr>
        <p:txBody>
          <a:bodyPr anchor="ctr"/>
          <a:lstStyle>
            <a:lvl1pPr marL="0" indent="0">
              <a:buNone/>
              <a:defRPr sz="2400" b="1">
                <a:solidFill>
                  <a:schemeClr val="bg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9" name="Content Placeholder 3">
            <a:extLst>
              <a:ext uri="{FF2B5EF4-FFF2-40B4-BE49-F238E27FC236}">
                <a16:creationId xmlns:a16="http://schemas.microsoft.com/office/drawing/2014/main" id="{BB0A14E0-899D-4594-BC9E-AE89BF0D3AB7}"/>
              </a:ext>
            </a:extLst>
          </p:cNvPr>
          <p:cNvSpPr>
            <a:spLocks noGrp="1"/>
          </p:cNvSpPr>
          <p:nvPr>
            <p:ph sz="half" idx="2"/>
          </p:nvPr>
        </p:nvSpPr>
        <p:spPr>
          <a:xfrm>
            <a:off x="432001" y="2096752"/>
            <a:ext cx="4434840" cy="4092911"/>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5">
            <a:extLst>
              <a:ext uri="{FF2B5EF4-FFF2-40B4-BE49-F238E27FC236}">
                <a16:creationId xmlns:a16="http://schemas.microsoft.com/office/drawing/2014/main" id="{2C699014-D902-4E9A-80CD-8D2BCFE67097}"/>
              </a:ext>
            </a:extLst>
          </p:cNvPr>
          <p:cNvSpPr>
            <a:spLocks noGrp="1"/>
          </p:cNvSpPr>
          <p:nvPr>
            <p:ph sz="quarter" idx="4"/>
          </p:nvPr>
        </p:nvSpPr>
        <p:spPr>
          <a:xfrm>
            <a:off x="5195160" y="2096752"/>
            <a:ext cx="4434840" cy="4092911"/>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634682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a:lstStyle/>
          <a:p>
            <a:r>
              <a:rPr lang="en-ZA"/>
              <a:t>Add a footer</a:t>
            </a:r>
            <a:endParaRPr lang="en-ZA" dirty="0"/>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anchor="b"/>
          <a:lstStyle>
            <a:lvl1pPr>
              <a:defRPr sz="2800"/>
            </a:lvl1pPr>
          </a:lstStyle>
          <a:p>
            <a:r>
              <a:rPr lang="en-US" smtClean="0"/>
              <a:t>Click to edit Master title style</a:t>
            </a:r>
            <a:endParaRPr lang="en-US"/>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p:nvPr>
        </p:nvSpPr>
        <p:spPr>
          <a:xfrm>
            <a:off x="432001" y="2057400"/>
            <a:ext cx="3159612" cy="4126584"/>
          </a:xfrm>
        </p:spPr>
        <p:txBody>
          <a:bodyPr/>
          <a:lstStyle>
            <a:lvl1pPr marL="0" indent="0">
              <a:buFont typeface="Arial" panose="020B0604020202020204" pitchFamily="34" charse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10" name="Content Placeholder 2">
            <a:extLst>
              <a:ext uri="{FF2B5EF4-FFF2-40B4-BE49-F238E27FC236}">
                <a16:creationId xmlns:a16="http://schemas.microsoft.com/office/drawing/2014/main" id="{79F53EF1-D412-467C-B7CE-30536F140AE1}"/>
              </a:ext>
            </a:extLst>
          </p:cNvPr>
          <p:cNvSpPr>
            <a:spLocks noGrp="1"/>
          </p:cNvSpPr>
          <p:nvPr>
            <p:ph idx="1"/>
          </p:nvPr>
        </p:nvSpPr>
        <p:spPr>
          <a:xfrm>
            <a:off x="3770722" y="457201"/>
            <a:ext cx="6023727" cy="5726784"/>
          </a:xfrm>
        </p:spPr>
        <p:txBody>
          <a:bodyPr/>
          <a:lstStyle>
            <a:lvl1pPr>
              <a:defRPr sz="20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720005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bwMode="auto">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54ED587-2D2F-4D3F-B55B-C64465AB4EC5}"/>
              </a:ext>
            </a:extLst>
          </p:cNvPr>
          <p:cNvSpPr/>
          <p:nvPr userDrawn="1"/>
        </p:nvSpPr>
        <p:spPr>
          <a:xfrm>
            <a:off x="69274" y="66963"/>
            <a:ext cx="9911201" cy="67273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bg1"/>
                </a:solidFill>
                <a:latin typeface="+mj-lt"/>
              </a:defRPr>
            </a:lvl1pPr>
          </a:lstStyle>
          <a:p>
            <a:r>
              <a:rPr lang="en-US" dirty="0" smtClean="0"/>
              <a:t>Section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166919" y="4650539"/>
            <a:ext cx="2813555" cy="1192038"/>
          </a:xfrm>
          <a:solidFill>
            <a:schemeClr val="bg1"/>
          </a:solidFill>
        </p:spPr>
        <p:txBody>
          <a:bodyPr lIns="252000" tIns="0" anchor="ctr"/>
          <a:lstStyle>
            <a:lvl1pPr marL="0" indent="0" algn="l">
              <a:lnSpc>
                <a:spcPct val="100000"/>
              </a:lnSpc>
              <a:buNone/>
              <a:defRPr sz="180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ZA" dirty="0"/>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21811559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a:lstStyle/>
          <a:p>
            <a:r>
              <a:rPr lang="en-ZA"/>
              <a:t>Add a footer</a:t>
            </a:r>
            <a:endParaRPr lang="en-ZA" dirty="0"/>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anchor="b"/>
          <a:lstStyle>
            <a:lvl1pPr>
              <a:defRPr sz="2800"/>
            </a:lvl1pPr>
          </a:lstStyle>
          <a:p>
            <a:r>
              <a:rPr lang="en-US" smtClean="0"/>
              <a:t>Click to edit Master title style</a:t>
            </a:r>
            <a:endParaRPr lang="en-US"/>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p:nvPr>
        </p:nvSpPr>
        <p:spPr>
          <a:xfrm>
            <a:off x="432001" y="2057400"/>
            <a:ext cx="3159612" cy="4126584"/>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2" name="Picture Placeholder 2">
            <a:extLst>
              <a:ext uri="{FF2B5EF4-FFF2-40B4-BE49-F238E27FC236}">
                <a16:creationId xmlns:a16="http://schemas.microsoft.com/office/drawing/2014/main" id="{10319378-269C-406E-9B84-FCF22DA02EFF}"/>
              </a:ext>
            </a:extLst>
          </p:cNvPr>
          <p:cNvSpPr>
            <a:spLocks noGrp="1"/>
          </p:cNvSpPr>
          <p:nvPr>
            <p:ph type="pic" idx="1"/>
          </p:nvPr>
        </p:nvSpPr>
        <p:spPr>
          <a:xfrm>
            <a:off x="3788021" y="457201"/>
            <a:ext cx="5949868" cy="5726784"/>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3021472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lumMod val="65000"/>
                    <a:lumOff val="35000"/>
                  </a:schemeClr>
                </a:solidFill>
              </a:defRPr>
            </a:lvl1pPr>
          </a:lstStyle>
          <a:p>
            <a:r>
              <a:rPr lang="en-ZA" dirty="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ZA"/>
              <a:t>Add a footer</a:t>
            </a:r>
            <a:endParaRPr lang="en-ZA" dirty="0"/>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5377968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ZA" dirty="0"/>
              <a:t>Add a footer</a:t>
            </a:r>
          </a:p>
        </p:txBody>
      </p:sp>
      <p:sp>
        <p:nvSpPr>
          <p:cNvPr id="3" name="Slide Number Placeholder 2">
            <a:extLst>
              <a:ext uri="{FF2B5EF4-FFF2-40B4-BE49-F238E27FC236}">
                <a16:creationId xmlns:a16="http://schemas.microsoft.com/office/drawing/2014/main" id="{2310D190-B83D-438A-91BC-470C41B22A29}"/>
              </a:ext>
            </a:extLst>
          </p:cNvPr>
          <p:cNvSpPr>
            <a:spLocks noGrp="1"/>
          </p:cNvSpPr>
          <p:nvPr>
            <p:ph type="sldNum" sz="quarter" idx="1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13976703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ZA" smtClean="0"/>
              <a:t>Add a footer</a:t>
            </a:r>
            <a:endParaRPr lang="en-ZA" dirty="0"/>
          </a:p>
        </p:txBody>
      </p:sp>
      <p:sp>
        <p:nvSpPr>
          <p:cNvPr id="4" name="Slide Number Placeholder 3"/>
          <p:cNvSpPr>
            <a:spLocks noGrp="1"/>
          </p:cNvSpPr>
          <p:nvPr>
            <p:ph type="sldNum" sz="quarter" idx="11"/>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209795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ZA" smtClean="0"/>
              <a:t>Add a footer</a:t>
            </a:r>
            <a:endParaRPr lang="en-ZA" dirty="0"/>
          </a:p>
        </p:txBody>
      </p:sp>
      <p:sp>
        <p:nvSpPr>
          <p:cNvPr id="4" name="Slide Number Placeholder 3"/>
          <p:cNvSpPr>
            <a:spLocks noGrp="1"/>
          </p:cNvSpPr>
          <p:nvPr>
            <p:ph type="sldNum" sz="quarter" idx="11"/>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3862067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ZA" smtClean="0"/>
              <a:t>Add a footer</a:t>
            </a:r>
            <a:endParaRPr lang="en-ZA" dirty="0"/>
          </a:p>
        </p:txBody>
      </p:sp>
      <p:sp>
        <p:nvSpPr>
          <p:cNvPr id="4" name="Slide Number Placeholder 3"/>
          <p:cNvSpPr>
            <a:spLocks noGrp="1"/>
          </p:cNvSpPr>
          <p:nvPr>
            <p:ph type="sldNum" sz="quarter" idx="11"/>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3080739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ZA" smtClean="0"/>
              <a:t>Add a footer</a:t>
            </a:r>
            <a:endParaRPr lang="en-ZA" dirty="0"/>
          </a:p>
        </p:txBody>
      </p:sp>
      <p:sp>
        <p:nvSpPr>
          <p:cNvPr id="4" name="Slide Number Placeholder 3"/>
          <p:cNvSpPr>
            <a:spLocks noGrp="1"/>
          </p:cNvSpPr>
          <p:nvPr>
            <p:ph type="sldNum" sz="quarter" idx="11"/>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702954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ZA" smtClean="0"/>
              <a:t>Add a footer</a:t>
            </a:r>
            <a:endParaRPr lang="en-ZA" dirty="0"/>
          </a:p>
        </p:txBody>
      </p:sp>
      <p:sp>
        <p:nvSpPr>
          <p:cNvPr id="4" name="Slide Number Placeholder 3"/>
          <p:cNvSpPr>
            <a:spLocks noGrp="1"/>
          </p:cNvSpPr>
          <p:nvPr>
            <p:ph type="sldNum" sz="quarter" idx="11"/>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623645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ZA" smtClean="0"/>
              <a:t>Add a footer</a:t>
            </a:r>
            <a:endParaRPr lang="en-ZA" dirty="0"/>
          </a:p>
        </p:txBody>
      </p:sp>
      <p:sp>
        <p:nvSpPr>
          <p:cNvPr id="4" name="Slide Number Placeholder 3"/>
          <p:cNvSpPr>
            <a:spLocks noGrp="1"/>
          </p:cNvSpPr>
          <p:nvPr>
            <p:ph type="sldNum" sz="quarter" idx="11"/>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3948432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ZA" smtClean="0"/>
              <a:t>Add a footer</a:t>
            </a:r>
            <a:endParaRPr lang="en-ZA" dirty="0"/>
          </a:p>
        </p:txBody>
      </p:sp>
      <p:sp>
        <p:nvSpPr>
          <p:cNvPr id="4" name="Slide Number Placeholder 3"/>
          <p:cNvSpPr>
            <a:spLocks noGrp="1"/>
          </p:cNvSpPr>
          <p:nvPr>
            <p:ph type="sldNum" sz="quarter" idx="11"/>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862378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Large Image">
    <p:bg>
      <p:bgPr>
        <a:solidFill>
          <a:schemeClr val="bg1"/>
        </a:solidFill>
        <a:effectLst/>
      </p:bgPr>
    </p:bg>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069FFAE5-B16E-4571-88F7-52FA5354B1A1}"/>
              </a:ext>
            </a:extLst>
          </p:cNvPr>
          <p:cNvSpPr>
            <a:spLocks noGrp="1"/>
          </p:cNvSpPr>
          <p:nvPr>
            <p:ph type="pic" sz="quarter" idx="13" hasCustomPrompt="1"/>
          </p:nvPr>
        </p:nvSpPr>
        <p:spPr>
          <a:xfrm>
            <a:off x="69273" y="63691"/>
            <a:ext cx="9911201" cy="6727346"/>
          </a:xfrm>
          <a:solidFill>
            <a:schemeClr val="tx1">
              <a:lumMod val="65000"/>
              <a:lumOff val="35000"/>
            </a:schemeClr>
          </a:solidFill>
        </p:spPr>
        <p:txBody>
          <a:bodyPr anchor="ctr"/>
          <a:lstStyle>
            <a:lvl1pPr marL="0" indent="0" algn="ctr">
              <a:buNone/>
              <a:defRPr sz="1200" i="1">
                <a:solidFill>
                  <a:schemeClr val="bg1"/>
                </a:solidFill>
                <a:latin typeface="Calibri" panose="020F0502020204030204" pitchFamily="34" charset="0"/>
                <a:cs typeface="Calibri" panose="020F0502020204030204" pitchFamily="34" charset="0"/>
              </a:defRPr>
            </a:lvl1pPr>
          </a:lstStyle>
          <a:p>
            <a:r>
              <a:rPr lang="en-ZA"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bg1"/>
                </a:solidFill>
                <a:latin typeface="+mj-lt"/>
              </a:defRPr>
            </a:lvl1pPr>
          </a:lstStyle>
          <a:p>
            <a:r>
              <a:rPr lang="en-US" dirty="0" smtClean="0"/>
              <a:t>Section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150443" y="4650539"/>
            <a:ext cx="2830031" cy="1192038"/>
          </a:xfrm>
          <a:solidFill>
            <a:schemeClr val="bg1"/>
          </a:solidFill>
        </p:spPr>
        <p:txBody>
          <a:bodyPr lIns="252000" tIns="0" anchor="ctr"/>
          <a:lstStyle>
            <a:lvl1pPr marL="0" indent="0" algn="l">
              <a:lnSpc>
                <a:spcPct val="100000"/>
              </a:lnSpc>
              <a:buNone/>
              <a:defRPr sz="180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ZA" dirty="0"/>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40947389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with Large Imag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833"/>
          <a:stretch/>
        </p:blipFill>
        <p:spPr>
          <a:xfrm>
            <a:off x="69274" y="59584"/>
            <a:ext cx="9911199" cy="6736632"/>
          </a:xfrm>
          <a:prstGeom prst="rect">
            <a:avLst/>
          </a:prstGeom>
        </p:spPr>
      </p:pic>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bg1"/>
                </a:solidFill>
                <a:latin typeface="+mj-lt"/>
              </a:defRPr>
            </a:lvl1pPr>
          </a:lstStyle>
          <a:p>
            <a:r>
              <a:rPr lang="en-US" dirty="0" smtClean="0"/>
              <a:t>Section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150443" y="4650539"/>
            <a:ext cx="2830031" cy="1192038"/>
          </a:xfrm>
          <a:solidFill>
            <a:schemeClr val="bg1"/>
          </a:solidFill>
        </p:spPr>
        <p:txBody>
          <a:bodyPr lIns="252000" tIns="0" anchor="ctr"/>
          <a:lstStyle>
            <a:lvl1pPr marL="0" indent="0" algn="l">
              <a:lnSpc>
                <a:spcPct val="100000"/>
              </a:lnSpc>
              <a:buNone/>
              <a:defRPr sz="180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ZA" dirty="0"/>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3903459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8" name="Picture Placeholder 1">
            <a:extLst>
              <a:ext uri="{FF2B5EF4-FFF2-40B4-BE49-F238E27FC236}">
                <a16:creationId xmlns:a16="http://schemas.microsoft.com/office/drawing/2014/main" id="{1599E2D7-24B3-4D66-9AFB-83C1AEC4DBBB}"/>
              </a:ext>
            </a:extLst>
          </p:cNvPr>
          <p:cNvSpPr>
            <a:spLocks noGrp="1"/>
          </p:cNvSpPr>
          <p:nvPr>
            <p:ph type="pic" sz="quarter" idx="33" hasCustomPrompt="1"/>
          </p:nvPr>
        </p:nvSpPr>
        <p:spPr>
          <a:xfrm>
            <a:off x="9980476" y="0"/>
            <a:ext cx="2211524" cy="6858000"/>
          </a:xfrm>
          <a:solidFill>
            <a:schemeClr val="bg1">
              <a:lumMod val="95000"/>
            </a:schemeClr>
          </a:solidFill>
        </p:spPr>
        <p:txBody>
          <a:bodyPr anchor="ctr"/>
          <a:lstStyle>
            <a:lvl1pPr marL="0" indent="0" algn="ctr">
              <a:buNone/>
              <a:defRPr sz="1200" i="1">
                <a:latin typeface="Calibri" panose="020F0502020204030204" pitchFamily="34" charset="0"/>
                <a:cs typeface="Calibri" panose="020F0502020204030204" pitchFamily="34" charset="0"/>
              </a:defRPr>
            </a:lvl1pPr>
          </a:lstStyle>
          <a:p>
            <a:r>
              <a:rPr lang="en-ZA"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445086" y="1807950"/>
            <a:ext cx="5184913" cy="432000"/>
          </a:xfrm>
        </p:spPr>
        <p:txBody>
          <a:bodyPr/>
          <a:lstStyle>
            <a:lvl1pPr algn="r">
              <a:defRPr>
                <a:solidFill>
                  <a:schemeClr val="tx1">
                    <a:lumMod val="65000"/>
                    <a:lumOff val="3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444886" y="2383950"/>
            <a:ext cx="5184913" cy="360000"/>
          </a:xfrm>
        </p:spPr>
        <p:txBody>
          <a:bodyPr/>
          <a:lstStyle>
            <a:lvl1pPr marL="0" indent="0" algn="r">
              <a:buNone/>
              <a:defRPr i="0">
                <a:latin typeface="Calibri" panose="020F050202020403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445000" y="2908300"/>
            <a:ext cx="5184800" cy="3283700"/>
          </a:xfrm>
          <a:solidFill>
            <a:schemeClr val="bg1"/>
          </a:solidFill>
        </p:spPr>
        <p:txBody>
          <a:bodyPr lIns="180000" tIns="252000" rIns="25200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3501039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445086" y="1807950"/>
            <a:ext cx="5184913" cy="432000"/>
          </a:xfrm>
        </p:spPr>
        <p:txBody>
          <a:bodyPr/>
          <a:lstStyle>
            <a:lvl1pPr algn="r">
              <a:defRPr>
                <a:solidFill>
                  <a:schemeClr val="tx1">
                    <a:lumMod val="65000"/>
                    <a:lumOff val="3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444886" y="2383950"/>
            <a:ext cx="5184913" cy="360000"/>
          </a:xfrm>
        </p:spPr>
        <p:txBody>
          <a:bodyPr/>
          <a:lstStyle>
            <a:lvl1pPr marL="0" indent="0" algn="r">
              <a:buNone/>
              <a:defRPr i="0">
                <a:latin typeface="Calibri" panose="020F050202020403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445000" y="2908300"/>
            <a:ext cx="5184800" cy="3283700"/>
          </a:xfrm>
          <a:solidFill>
            <a:schemeClr val="bg1"/>
          </a:solidFill>
        </p:spPr>
        <p:txBody>
          <a:bodyPr lIns="180000" tIns="252000" rIns="25200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a:lstStyle/>
          <a:p>
            <a:fld id="{19B51A1E-902D-48AF-9020-955120F399B6}" type="slidenum">
              <a:rPr lang="en-ZA" smtClean="0"/>
              <a:pPr/>
              <a:t>‹#›</a:t>
            </a:fld>
            <a:endParaRPr lang="en-ZA" dirty="0"/>
          </a:p>
        </p:txBody>
      </p:sp>
      <p:pic>
        <p:nvPicPr>
          <p:cNvPr id="9" name="Picture Placeholder 4"/>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1077" t="9" r="37463" b="-9"/>
          <a:stretch/>
        </p:blipFill>
        <p:spPr>
          <a:xfrm>
            <a:off x="9980476" y="0"/>
            <a:ext cx="2211524" cy="6858000"/>
          </a:xfrm>
          <a:prstGeom prst="rect">
            <a:avLst/>
          </a:prstGeom>
        </p:spPr>
      </p:pic>
      <p:pic>
        <p:nvPicPr>
          <p:cNvPr id="8" name="Picture 7"/>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327" t="31" r="77513" b="-31"/>
          <a:stretch/>
        </p:blipFill>
        <p:spPr>
          <a:xfrm>
            <a:off x="9991288" y="-1"/>
            <a:ext cx="2197916" cy="6798523"/>
          </a:xfrm>
          <a:prstGeom prst="rect">
            <a:avLst/>
          </a:prstGeom>
        </p:spPr>
      </p:pic>
    </p:spTree>
    <p:extLst>
      <p:ext uri="{BB962C8B-B14F-4D97-AF65-F5344CB8AC3E}">
        <p14:creationId xmlns:p14="http://schemas.microsoft.com/office/powerpoint/2010/main" val="30103980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3823393" y="1343906"/>
            <a:ext cx="3736800" cy="3933645"/>
          </a:xfrm>
          <a:solidFill>
            <a:schemeClr val="bg1"/>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a:lstStyle/>
          <a:p>
            <a:fld id="{19B51A1E-902D-48AF-9020-955120F399B6}" type="slidenum">
              <a:rPr lang="en-ZA" smtClean="0"/>
              <a:pPr/>
              <a:t>‹#›</a:t>
            </a:fld>
            <a:endParaRPr lang="en-ZA" dirty="0"/>
          </a:p>
        </p:txBody>
      </p:sp>
      <p:sp>
        <p:nvSpPr>
          <p:cNvPr id="9" name="Picture Placeholder 6">
            <a:extLst>
              <a:ext uri="{FF2B5EF4-FFF2-40B4-BE49-F238E27FC236}">
                <a16:creationId xmlns:a16="http://schemas.microsoft.com/office/drawing/2014/main" id="{492C2A1D-F7BD-46B6-BC01-15D365ACD50B}"/>
              </a:ext>
            </a:extLst>
          </p:cNvPr>
          <p:cNvSpPr>
            <a:spLocks noGrp="1"/>
          </p:cNvSpPr>
          <p:nvPr>
            <p:ph type="pic" sz="quarter" idx="14" hasCustomPrompt="1"/>
          </p:nvPr>
        </p:nvSpPr>
        <p:spPr>
          <a:xfrm>
            <a:off x="7560193" y="1344803"/>
            <a:ext cx="3737526" cy="3933645"/>
          </a:xfrm>
          <a:solidFill>
            <a:schemeClr val="tx1">
              <a:lumMod val="75000"/>
              <a:lumOff val="25000"/>
            </a:schemeClr>
          </a:solidFill>
        </p:spPr>
        <p:txBody>
          <a:bodyPr anchor="ctr"/>
          <a:lstStyle>
            <a:lvl1pPr marL="0" indent="0" algn="ctr">
              <a:buNone/>
              <a:defRPr sz="1200" i="1">
                <a:solidFill>
                  <a:schemeClr val="bg1"/>
                </a:solidFill>
                <a:latin typeface="Calibri" panose="020F0502020204030204" pitchFamily="34" charset="0"/>
                <a:cs typeface="Calibri" panose="020F0502020204030204" pitchFamily="34" charset="0"/>
              </a:defRPr>
            </a:lvl1pPr>
          </a:lstStyle>
          <a:p>
            <a:r>
              <a:rPr lang="en-ZA" dirty="0"/>
              <a:t>Insert or Drag &amp; Drop your photo</a:t>
            </a:r>
          </a:p>
        </p:txBody>
      </p:sp>
      <p:sp>
        <p:nvSpPr>
          <p:cNvPr id="6" name="Title 5">
            <a:extLst>
              <a:ext uri="{FF2B5EF4-FFF2-40B4-BE49-F238E27FC236}">
                <a16:creationId xmlns:a16="http://schemas.microsoft.com/office/drawing/2014/main" id="{7F4F1543-153D-4F77-A4A9-C9BBA1C2052E}"/>
              </a:ext>
            </a:extLst>
          </p:cNvPr>
          <p:cNvSpPr>
            <a:spLocks noGrp="1"/>
          </p:cNvSpPr>
          <p:nvPr>
            <p:ph type="title"/>
          </p:nvPr>
        </p:nvSpPr>
        <p:spPr>
          <a:xfrm>
            <a:off x="432000" y="432000"/>
            <a:ext cx="9131100" cy="432000"/>
          </a:xfrm>
        </p:spPr>
        <p:txBody>
          <a:bodyPr/>
          <a:lstStyle/>
          <a:p>
            <a:r>
              <a:rPr lang="en-US" smtClean="0"/>
              <a:t>Click to edit Master title style</a:t>
            </a:r>
            <a:endParaRPr lang="en-ZA" dirty="0"/>
          </a:p>
        </p:txBody>
      </p:sp>
      <p:sp>
        <p:nvSpPr>
          <p:cNvPr id="11" name="Subtitle 2">
            <a:extLst>
              <a:ext uri="{FF2B5EF4-FFF2-40B4-BE49-F238E27FC236}">
                <a16:creationId xmlns:a16="http://schemas.microsoft.com/office/drawing/2014/main" id="{9FAA210E-391A-499A-89D5-F222045FD1A4}"/>
              </a:ext>
            </a:extLst>
          </p:cNvPr>
          <p:cNvSpPr>
            <a:spLocks noGrp="1"/>
          </p:cNvSpPr>
          <p:nvPr>
            <p:ph type="body" sz="quarter" idx="32" hasCustomPrompt="1"/>
          </p:nvPr>
        </p:nvSpPr>
        <p:spPr>
          <a:xfrm>
            <a:off x="431800" y="1008000"/>
            <a:ext cx="6895900" cy="360000"/>
          </a:xfrm>
        </p:spPr>
        <p:txBody>
          <a:bodyPr/>
          <a:lstStyle>
            <a:lvl1pPr marL="0" indent="0">
              <a:buNone/>
              <a:defRPr i="0">
                <a:latin typeface="Calibri" panose="020F050202020403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Tree>
    <p:extLst>
      <p:ext uri="{BB962C8B-B14F-4D97-AF65-F5344CB8AC3E}">
        <p14:creationId xmlns:p14="http://schemas.microsoft.com/office/powerpoint/2010/main" val="23471979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lumMod val="65000"/>
                    <a:lumOff val="3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9198000" cy="360000"/>
          </a:xfrm>
        </p:spPr>
        <p:txBody>
          <a:bodyPr/>
          <a:lstStyle>
            <a:lvl1pPr marL="0" indent="0">
              <a:buNone/>
              <a:defRPr i="0">
                <a:latin typeface="Calibri" panose="020F050202020403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1432296"/>
            <a:ext cx="4500000" cy="527076"/>
          </a:xfrm>
          <a:solidFill>
            <a:schemeClr val="tx1">
              <a:lumMod val="65000"/>
              <a:lumOff val="35000"/>
            </a:schemeClr>
          </a:solidFill>
        </p:spPr>
        <p:txBody>
          <a:bodyPr lIns="180000" tIns="3600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4500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5129800" y="1433105"/>
            <a:ext cx="4500000" cy="525283"/>
          </a:xfrm>
          <a:solidFill>
            <a:schemeClr val="tx1">
              <a:lumMod val="65000"/>
              <a:lumOff val="35000"/>
            </a:schemeClr>
          </a:solidFill>
        </p:spPr>
        <p:txBody>
          <a:bodyPr lIns="180000" tIns="36000" anchor="ctr"/>
          <a:lstStyle>
            <a:lvl1pPr marL="0" indent="0">
              <a:buNone/>
              <a:defRPr sz="2400" b="1" spc="-150">
                <a:solidFill>
                  <a:schemeClr val="bg1"/>
                </a:solidFill>
                <a:latin typeface="+mj-lt"/>
              </a:defRPr>
            </a:lvl1pPr>
          </a:lstStyle>
          <a:p>
            <a:pPr lvl="0"/>
            <a:r>
              <a:rPr lang="en-US" dirty="0" smtClean="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5129800" y="2020359"/>
            <a:ext cx="4500000" cy="417089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ZA"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5099557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491415" y="864000"/>
            <a:ext cx="4956087" cy="5133146"/>
          </a:xfrm>
          <a:solidFill>
            <a:schemeClr val="tx1">
              <a:lumMod val="75000"/>
              <a:lumOff val="25000"/>
            </a:schemeClr>
          </a:solidFill>
        </p:spPr>
        <p:txBody>
          <a:bodyPr anchor="ctr"/>
          <a:lstStyle>
            <a:lvl1pPr marL="0" indent="0" algn="ctr">
              <a:buNone/>
              <a:defRPr sz="1200" i="1">
                <a:solidFill>
                  <a:schemeClr val="bg1"/>
                </a:solidFill>
                <a:latin typeface="Calibri" panose="020F0502020204030204" pitchFamily="34" charset="0"/>
                <a:cs typeface="Calibri" panose="020F0502020204030204" pitchFamily="34" charset="0"/>
              </a:defRPr>
            </a:lvl1pPr>
          </a:lstStyle>
          <a:p>
            <a:r>
              <a:rPr lang="en-ZA"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75314" y="5096632"/>
            <a:ext cx="2028686" cy="1094618"/>
          </a:xfrm>
        </p:spPr>
        <p:txBody>
          <a:bodyPr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Enter your caption</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2" name="Slide Number Placeholder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a:lstStyle/>
          <a:p>
            <a:fld id="{19B51A1E-902D-48AF-9020-955120F399B6}" type="slidenum">
              <a:rPr lang="en-ZA" smtClean="0"/>
              <a:pPr/>
              <a:t>‹#›</a:t>
            </a:fld>
            <a:endParaRPr lang="en-ZA" dirty="0"/>
          </a:p>
        </p:txBody>
      </p:sp>
      <p:sp>
        <p:nvSpPr>
          <p:cNvPr id="5" name="Title 4">
            <a:extLst>
              <a:ext uri="{FF2B5EF4-FFF2-40B4-BE49-F238E27FC236}">
                <a16:creationId xmlns:a16="http://schemas.microsoft.com/office/drawing/2014/main" id="{16EFF903-F1F3-440A-B12C-9FD51606B03D}"/>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77846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C8D0EF-1DB6-4ADC-8F31-5AE53BF5EAF4}"/>
              </a:ext>
            </a:extLst>
          </p:cNvPr>
          <p:cNvSpPr/>
          <p:nvPr userDrawn="1"/>
        </p:nvSpPr>
        <p:spPr>
          <a:xfrm>
            <a:off x="69274" y="66963"/>
            <a:ext cx="9911201" cy="672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sp>
        <p:nvSpPr>
          <p:cNvPr id="7" name="Rectangle 6">
            <a:extLst>
              <a:ext uri="{FF2B5EF4-FFF2-40B4-BE49-F238E27FC236}">
                <a16:creationId xmlns:a16="http://schemas.microsoft.com/office/drawing/2014/main" id="{62F208ED-79A0-4B2C-A5EE-9D27466BCA3F}"/>
              </a:ext>
            </a:extLst>
          </p:cNvPr>
          <p:cNvSpPr/>
          <p:nvPr userDrawn="1"/>
        </p:nvSpPr>
        <p:spPr>
          <a:xfrm>
            <a:off x="11407775" y="6356350"/>
            <a:ext cx="784225" cy="3651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9198116" cy="432000"/>
          </a:xfrm>
          <a:prstGeom prst="rect">
            <a:avLst/>
          </a:prstGeom>
        </p:spPr>
        <p:txBody>
          <a:bodyPr vert="horz" lIns="0" tIns="0" rIns="0" bIns="0" rtlCol="0" anchor="ctr">
            <a:noAutofit/>
          </a:bodyPr>
          <a:lstStyle/>
          <a:p>
            <a:r>
              <a:rPr lang="en-US" dirty="0"/>
              <a:t>Click to edit page title</a:t>
            </a:r>
            <a:endParaRPr lang="en-ZA" dirty="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9198116" cy="46792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56350"/>
            <a:ext cx="4114800" cy="365125"/>
          </a:xfrm>
          <a:prstGeom prst="rect">
            <a:avLst/>
          </a:prstGeom>
        </p:spPr>
        <p:txBody>
          <a:bodyPr vert="horz" lIns="0" tIns="0" rIns="0" bIns="0" rtlCol="0" anchor="ctr"/>
          <a:lstStyle>
            <a:lvl1pPr algn="l">
              <a:defRPr sz="1200" i="1">
                <a:solidFill>
                  <a:schemeClr val="tx1">
                    <a:lumMod val="75000"/>
                    <a:lumOff val="25000"/>
                  </a:schemeClr>
                </a:solidFill>
                <a:latin typeface="Calibri" panose="020F0502020204030204" pitchFamily="34" charset="0"/>
                <a:cs typeface="Calibri" panose="020F0502020204030204" pitchFamily="34" charset="0"/>
              </a:defRPr>
            </a:lvl1pPr>
          </a:lstStyle>
          <a:p>
            <a:r>
              <a:rPr lang="en-ZA" dirty="0" smtClean="0"/>
              <a:t>Add a footer</a:t>
            </a:r>
            <a:endParaRPr lang="en-ZA" dirty="0"/>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47502" y="6401750"/>
            <a:ext cx="278418" cy="274324"/>
          </a:xfrm>
          <a:prstGeom prst="rect">
            <a:avLst/>
          </a:prstGeom>
        </p:spPr>
        <p:txBody>
          <a:bodyPr vert="horz" lIns="0" tIns="0" rIns="0" bIns="0" rtlCol="0" anchor="ctr"/>
          <a:lstStyle>
            <a:lvl1pPr algn="ctr">
              <a:defRPr sz="1200" i="1">
                <a:solidFill>
                  <a:schemeClr val="bg1"/>
                </a:solidFill>
                <a:latin typeface="Calibri" panose="020F0502020204030204" pitchFamily="34" charset="0"/>
              </a:defRPr>
            </a:lvl1pPr>
          </a:lstStyle>
          <a:p>
            <a:fld id="{19B51A1E-902D-48AF-9020-955120F399B6}" type="slidenum">
              <a:rPr lang="en-ZA" smtClean="0"/>
              <a:pPr/>
              <a:t>‹#›</a:t>
            </a:fld>
            <a:endParaRPr lang="en-ZA" dirty="0"/>
          </a:p>
        </p:txBody>
      </p:sp>
      <p:sp>
        <p:nvSpPr>
          <p:cNvPr id="8" name="Rectangle 7">
            <a:extLst>
              <a:ext uri="{FF2B5EF4-FFF2-40B4-BE49-F238E27FC236}">
                <a16:creationId xmlns:a16="http://schemas.microsoft.com/office/drawing/2014/main" id="{6B322F68-670D-45A0-A54F-7E70BCEAED3F}"/>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sp>
        <p:nvSpPr>
          <p:cNvPr id="10" name="Rectangle 9">
            <a:extLst>
              <a:ext uri="{FF2B5EF4-FFF2-40B4-BE49-F238E27FC236}">
                <a16:creationId xmlns:a16="http://schemas.microsoft.com/office/drawing/2014/main" id="{E69B5F15-353A-4344-8D61-F4E25AA9FB6C}"/>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sp>
        <p:nvSpPr>
          <p:cNvPr id="11" name="Rectangle 10">
            <a:extLst>
              <a:ext uri="{FF2B5EF4-FFF2-40B4-BE49-F238E27FC236}">
                <a16:creationId xmlns:a16="http://schemas.microsoft.com/office/drawing/2014/main" id="{2FA0C0AA-FCE8-4A7F-928A-54C96BBA9053}"/>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pic>
        <p:nvPicPr>
          <p:cNvPr id="14" name="Picture 13"/>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0046057" y="6060389"/>
            <a:ext cx="1323916" cy="794350"/>
          </a:xfrm>
          <a:prstGeom prst="rect">
            <a:avLst/>
          </a:prstGeom>
        </p:spPr>
      </p:pic>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73" r:id="rId4"/>
    <p:sldLayoutId id="2147483658" r:id="rId5"/>
    <p:sldLayoutId id="2147483674" r:id="rId6"/>
    <p:sldLayoutId id="2147483665" r:id="rId7"/>
    <p:sldLayoutId id="2147483659" r:id="rId8"/>
    <p:sldLayoutId id="2147483660" r:id="rId9"/>
    <p:sldLayoutId id="2147483664" r:id="rId10"/>
    <p:sldLayoutId id="2147483650" r:id="rId11"/>
    <p:sldLayoutId id="2147483656" r:id="rId12"/>
    <p:sldLayoutId id="2147483657" r:id="rId13"/>
    <p:sldLayoutId id="2147483654" r:id="rId14"/>
    <p:sldLayoutId id="2147483666" r:id="rId15"/>
    <p:sldLayoutId id="2147483667" r:id="rId16"/>
    <p:sldLayoutId id="2147483668" r:id="rId17"/>
    <p:sldLayoutId id="2147483669" r:id="rId18"/>
    <p:sldLayoutId id="2147483670" r:id="rId19"/>
    <p:sldLayoutId id="2147483671" r:id="rId20"/>
    <p:sldLayoutId id="2147483672" r:id="rId21"/>
    <p:sldLayoutId id="2147483655" r:id="rId22"/>
    <p:sldLayoutId id="2147483675" r:id="rId23"/>
    <p:sldLayoutId id="2147483676" r:id="rId24"/>
    <p:sldLayoutId id="2147483677" r:id="rId25"/>
    <p:sldLayoutId id="2147483678" r:id="rId26"/>
    <p:sldLayoutId id="2147483679" r:id="rId27"/>
    <p:sldLayoutId id="2147483680" r:id="rId28"/>
    <p:sldLayoutId id="2147483681" r:id="rId2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b="1" kern="1200" cap="all" spc="-150" baseline="0">
          <a:solidFill>
            <a:schemeClr val="tx1">
              <a:lumMod val="65000"/>
              <a:lumOff val="3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hyperlink" Target="https://dhs.saccounty.net/PUB/Pages/Epidemiology/SP-Epidemiology.aspx"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423" y="5453149"/>
            <a:ext cx="2230577" cy="1338347"/>
          </a:xfrm>
          <a:prstGeom prst="rect">
            <a:avLst/>
          </a:prstGeom>
        </p:spPr>
      </p:pic>
      <p:sp>
        <p:nvSpPr>
          <p:cNvPr id="13" name="Subtitle 12"/>
          <p:cNvSpPr>
            <a:spLocks noGrp="1"/>
          </p:cNvSpPr>
          <p:nvPr>
            <p:ph type="subTitle" idx="1"/>
          </p:nvPr>
        </p:nvSpPr>
        <p:spPr>
          <a:xfrm>
            <a:off x="7150442" y="4261472"/>
            <a:ext cx="2830033" cy="1192038"/>
          </a:xfrm>
        </p:spPr>
        <p:txBody>
          <a:bodyPr/>
          <a:lstStyle/>
          <a:p>
            <a:r>
              <a:rPr lang="en-US" dirty="0" smtClean="0"/>
              <a:t>Olivia </a:t>
            </a:r>
            <a:r>
              <a:rPr lang="en-US" dirty="0" err="1" smtClean="0"/>
              <a:t>Kasirye</a:t>
            </a:r>
            <a:r>
              <a:rPr lang="en-US" dirty="0" smtClean="0"/>
              <a:t>, MD, MS</a:t>
            </a:r>
          </a:p>
          <a:p>
            <a:r>
              <a:rPr lang="en-US" dirty="0" smtClean="0"/>
              <a:t>County Health Officer</a:t>
            </a:r>
          </a:p>
        </p:txBody>
      </p:sp>
      <p:sp>
        <p:nvSpPr>
          <p:cNvPr id="14" name="Title 13"/>
          <p:cNvSpPr>
            <a:spLocks noGrp="1"/>
          </p:cNvSpPr>
          <p:nvPr>
            <p:ph type="ctrTitle"/>
          </p:nvPr>
        </p:nvSpPr>
        <p:spPr/>
        <p:txBody>
          <a:bodyPr/>
          <a:lstStyle/>
          <a:p>
            <a:r>
              <a:rPr lang="en-US" sz="4800" dirty="0" smtClean="0"/>
              <a:t>Public health update  sac environmental commission </a:t>
            </a:r>
            <a:r>
              <a:rPr lang="en-US" sz="4800" dirty="0" err="1" smtClean="0"/>
              <a:t>oct</a:t>
            </a:r>
            <a:r>
              <a:rPr lang="en-US" sz="4800" dirty="0" smtClean="0"/>
              <a:t> 2019</a:t>
            </a:r>
            <a:endParaRPr lang="en-US" sz="48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042" b="7703"/>
          <a:stretch/>
        </p:blipFill>
        <p:spPr>
          <a:xfrm>
            <a:off x="7085240" y="5445211"/>
            <a:ext cx="5102641" cy="1351005"/>
          </a:xfrm>
          <a:prstGeom prst="rect">
            <a:avLst/>
          </a:prstGeom>
        </p:spPr>
      </p:pic>
    </p:spTree>
    <p:extLst>
      <p:ext uri="{BB962C8B-B14F-4D97-AF65-F5344CB8AC3E}">
        <p14:creationId xmlns:p14="http://schemas.microsoft.com/office/powerpoint/2010/main" val="3899961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Wildfire smoke </a:t>
            </a:r>
            <a:endParaRPr lang="en-US" dirty="0"/>
          </a:p>
        </p:txBody>
      </p:sp>
      <p:sp>
        <p:nvSpPr>
          <p:cNvPr id="5" name="Slide Number Placeholder 4"/>
          <p:cNvSpPr>
            <a:spLocks noGrp="1"/>
          </p:cNvSpPr>
          <p:nvPr>
            <p:ph type="sldNum" sz="quarter" idx="33"/>
          </p:nvPr>
        </p:nvSpPr>
        <p:spPr/>
        <p:txBody>
          <a:bodyPr/>
          <a:lstStyle/>
          <a:p>
            <a:fld id="{19B51A1E-902D-48AF-9020-955120F399B6}" type="slidenum">
              <a:rPr lang="en-ZA" smtClean="0"/>
              <a:pPr/>
              <a:t>10</a:t>
            </a:fld>
            <a:endParaRPr lang="en-ZA" dirty="0"/>
          </a:p>
        </p:txBody>
      </p:sp>
      <p:pic>
        <p:nvPicPr>
          <p:cNvPr id="3078" name="Picture 6" descr="Image result for sacramento air quality camp f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296" y="1485900"/>
            <a:ext cx="4139782" cy="471872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sacramento air quality camp fire"/>
          <p:cNvPicPr>
            <a:picLocks noChangeAspect="1" noChangeArrowheads="1"/>
          </p:cNvPicPr>
          <p:nvPr/>
        </p:nvPicPr>
        <p:blipFill rotWithShape="1">
          <a:blip r:embed="rId4">
            <a:extLst>
              <a:ext uri="{28A0092B-C50C-407E-A947-70E740481C1C}">
                <a14:useLocalDpi xmlns:a14="http://schemas.microsoft.com/office/drawing/2010/main" val="0"/>
              </a:ext>
            </a:extLst>
          </a:blip>
          <a:srcRect t="933"/>
          <a:stretch/>
        </p:blipFill>
        <p:spPr bwMode="auto">
          <a:xfrm>
            <a:off x="5144103" y="1221822"/>
            <a:ext cx="4114800" cy="22929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sacramento air quality camp fire"/>
          <p:cNvPicPr>
            <a:picLocks noChangeAspect="1" noChangeArrowheads="1"/>
          </p:cNvPicPr>
          <p:nvPr/>
        </p:nvPicPr>
        <p:blipFill rotWithShape="1">
          <a:blip r:embed="rId5">
            <a:extLst>
              <a:ext uri="{28A0092B-C50C-407E-A947-70E740481C1C}">
                <a14:useLocalDpi xmlns:a14="http://schemas.microsoft.com/office/drawing/2010/main" val="0"/>
              </a:ext>
            </a:extLst>
          </a:blip>
          <a:srcRect b="16940"/>
          <a:stretch/>
        </p:blipFill>
        <p:spPr bwMode="auto">
          <a:xfrm>
            <a:off x="5134578" y="3772029"/>
            <a:ext cx="4114800" cy="256331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105775" y="3467172"/>
            <a:ext cx="1340253" cy="276999"/>
          </a:xfrm>
          <a:prstGeom prst="rect">
            <a:avLst/>
          </a:prstGeom>
          <a:noFill/>
        </p:spPr>
        <p:txBody>
          <a:bodyPr wrap="square" rtlCol="0">
            <a:spAutoFit/>
          </a:bodyPr>
          <a:lstStyle/>
          <a:p>
            <a:r>
              <a:rPr lang="en-US" sz="1200" dirty="0" smtClean="0">
                <a:solidFill>
                  <a:schemeClr val="tx1">
                    <a:lumMod val="50000"/>
                    <a:lumOff val="50000"/>
                  </a:schemeClr>
                </a:solidFill>
                <a:latin typeface="Cambria" panose="02040503050406030204" pitchFamily="18" charset="0"/>
                <a:ea typeface="Cambria" panose="02040503050406030204" pitchFamily="18" charset="0"/>
              </a:rPr>
              <a:t>CBS Sacramento</a:t>
            </a:r>
            <a:endParaRPr lang="en-US" sz="1200" dirty="0">
              <a:solidFill>
                <a:schemeClr val="tx1">
                  <a:lumMod val="50000"/>
                  <a:lumOff val="50000"/>
                </a:schemeClr>
              </a:solidFill>
              <a:latin typeface="Cambria" panose="02040503050406030204" pitchFamily="18" charset="0"/>
              <a:ea typeface="Cambria" panose="02040503050406030204" pitchFamily="18" charset="0"/>
            </a:endParaRPr>
          </a:p>
        </p:txBody>
      </p:sp>
      <p:sp>
        <p:nvSpPr>
          <p:cNvPr id="16" name="TextBox 15"/>
          <p:cNvSpPr txBox="1"/>
          <p:nvPr/>
        </p:nvSpPr>
        <p:spPr>
          <a:xfrm>
            <a:off x="7848599" y="6298151"/>
            <a:ext cx="1511703" cy="276999"/>
          </a:xfrm>
          <a:prstGeom prst="rect">
            <a:avLst/>
          </a:prstGeom>
          <a:noFill/>
        </p:spPr>
        <p:txBody>
          <a:bodyPr wrap="square" rtlCol="0">
            <a:spAutoFit/>
          </a:bodyPr>
          <a:lstStyle/>
          <a:p>
            <a:r>
              <a:rPr lang="en-US" sz="1200" dirty="0" smtClean="0">
                <a:solidFill>
                  <a:schemeClr val="tx1">
                    <a:lumMod val="50000"/>
                    <a:lumOff val="50000"/>
                  </a:schemeClr>
                </a:solidFill>
                <a:latin typeface="Cambria" panose="02040503050406030204" pitchFamily="18" charset="0"/>
                <a:ea typeface="Cambria" panose="02040503050406030204" pitchFamily="18" charset="0"/>
              </a:rPr>
              <a:t>Capital Public Radio</a:t>
            </a:r>
            <a:endParaRPr lang="en-US" sz="1200" dirty="0">
              <a:solidFill>
                <a:schemeClr val="tx1">
                  <a:lumMod val="50000"/>
                  <a:lumOff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55011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Wildfire smoke </a:t>
            </a:r>
            <a:endParaRPr lang="en-US" dirty="0"/>
          </a:p>
        </p:txBody>
      </p:sp>
      <p:sp>
        <p:nvSpPr>
          <p:cNvPr id="5" name="Slide Number Placeholder 4"/>
          <p:cNvSpPr>
            <a:spLocks noGrp="1"/>
          </p:cNvSpPr>
          <p:nvPr>
            <p:ph type="sldNum" sz="quarter" idx="33"/>
          </p:nvPr>
        </p:nvSpPr>
        <p:spPr/>
        <p:txBody>
          <a:bodyPr/>
          <a:lstStyle/>
          <a:p>
            <a:fld id="{19B51A1E-902D-48AF-9020-955120F399B6}" type="slidenum">
              <a:rPr lang="en-ZA" smtClean="0"/>
              <a:pPr/>
              <a:t>11</a:t>
            </a:fld>
            <a:endParaRPr lang="en-ZA"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54" y="1490493"/>
            <a:ext cx="9081607" cy="4288536"/>
          </a:xfrm>
          <a:prstGeom prst="rect">
            <a:avLst/>
          </a:prstGeom>
        </p:spPr>
      </p:pic>
    </p:spTree>
    <p:extLst>
      <p:ext uri="{BB962C8B-B14F-4D97-AF65-F5344CB8AC3E}">
        <p14:creationId xmlns:p14="http://schemas.microsoft.com/office/powerpoint/2010/main" val="2320480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Wildfire smoke </a:t>
            </a:r>
            <a:endParaRPr lang="en-US" dirty="0"/>
          </a:p>
        </p:txBody>
      </p:sp>
      <p:sp>
        <p:nvSpPr>
          <p:cNvPr id="5" name="Slide Number Placeholder 4"/>
          <p:cNvSpPr>
            <a:spLocks noGrp="1"/>
          </p:cNvSpPr>
          <p:nvPr>
            <p:ph type="sldNum" sz="quarter" idx="33"/>
          </p:nvPr>
        </p:nvSpPr>
        <p:spPr/>
        <p:txBody>
          <a:bodyPr/>
          <a:lstStyle/>
          <a:p>
            <a:fld id="{19B51A1E-902D-48AF-9020-955120F399B6}" type="slidenum">
              <a:rPr lang="en-ZA" smtClean="0"/>
              <a:pPr/>
              <a:t>12</a:t>
            </a:fld>
            <a:endParaRPr lang="en-ZA"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54" y="1490493"/>
            <a:ext cx="9081607" cy="4288536"/>
          </a:xfrm>
          <a:prstGeom prst="rect">
            <a:avLst/>
          </a:prstGeom>
        </p:spPr>
      </p:pic>
    </p:spTree>
    <p:extLst>
      <p:ext uri="{BB962C8B-B14F-4D97-AF65-F5344CB8AC3E}">
        <p14:creationId xmlns:p14="http://schemas.microsoft.com/office/powerpoint/2010/main" val="2310950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Wildfire smoke </a:t>
            </a:r>
            <a:endParaRPr lang="en-US" dirty="0"/>
          </a:p>
        </p:txBody>
      </p:sp>
      <p:sp>
        <p:nvSpPr>
          <p:cNvPr id="5" name="Slide Number Placeholder 4"/>
          <p:cNvSpPr>
            <a:spLocks noGrp="1"/>
          </p:cNvSpPr>
          <p:nvPr>
            <p:ph type="sldNum" sz="quarter" idx="33"/>
          </p:nvPr>
        </p:nvSpPr>
        <p:spPr/>
        <p:txBody>
          <a:bodyPr/>
          <a:lstStyle/>
          <a:p>
            <a:fld id="{19B51A1E-902D-48AF-9020-955120F399B6}" type="slidenum">
              <a:rPr lang="en-ZA" smtClean="0"/>
              <a:pPr/>
              <a:t>13</a:t>
            </a:fld>
            <a:endParaRPr lang="en-ZA"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54" y="1490493"/>
            <a:ext cx="9081607" cy="4288536"/>
          </a:xfrm>
          <a:prstGeom prst="rect">
            <a:avLst/>
          </a:prstGeom>
          <a:ln>
            <a:solidFill>
              <a:schemeClr val="accent6"/>
            </a:solidFill>
          </a:ln>
        </p:spPr>
      </p:pic>
    </p:spTree>
    <p:extLst>
      <p:ext uri="{BB962C8B-B14F-4D97-AF65-F5344CB8AC3E}">
        <p14:creationId xmlns:p14="http://schemas.microsoft.com/office/powerpoint/2010/main" val="1108943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9746" y="432000"/>
            <a:ext cx="5021025" cy="576000"/>
          </a:xfrm>
        </p:spPr>
        <p:txBody>
          <a:bodyPr/>
          <a:lstStyle/>
          <a:p>
            <a:r>
              <a:rPr lang="en-US" dirty="0" smtClean="0">
                <a:solidFill>
                  <a:schemeClr val="tx1"/>
                </a:solidFill>
              </a:rPr>
              <a:t>Mercury in face cream</a:t>
            </a:r>
            <a:endParaRPr lang="en-US" dirty="0">
              <a:solidFill>
                <a:schemeClr val="tx1"/>
              </a:solidFill>
            </a:endParaRPr>
          </a:p>
        </p:txBody>
      </p:sp>
      <p:sp>
        <p:nvSpPr>
          <p:cNvPr id="3" name="Text Placeholder 2"/>
          <p:cNvSpPr>
            <a:spLocks noGrp="1"/>
          </p:cNvSpPr>
          <p:nvPr>
            <p:ph type="body" sz="quarter" idx="32"/>
          </p:nvPr>
        </p:nvSpPr>
        <p:spPr/>
        <p:txBody>
          <a:bodyPr/>
          <a:lstStyle/>
          <a:p>
            <a:endParaRPr lang="en-US"/>
          </a:p>
        </p:txBody>
      </p:sp>
      <p:pic>
        <p:nvPicPr>
          <p:cNvPr id="6" name="Content Placeholder 5"/>
          <p:cNvPicPr>
            <a:picLocks noGrp="1" noChangeAspect="1"/>
          </p:cNvPicPr>
          <p:nvPr>
            <p:ph idx="1"/>
          </p:nvPr>
        </p:nvPicPr>
        <p:blipFill>
          <a:blip r:embed="rId3"/>
          <a:stretch>
            <a:fillRect/>
          </a:stretch>
        </p:blipFill>
        <p:spPr>
          <a:xfrm>
            <a:off x="2239746" y="1175656"/>
            <a:ext cx="5194789" cy="5500417"/>
          </a:xfrm>
          <a:prstGeom prst="rect">
            <a:avLst/>
          </a:prstGeom>
        </p:spPr>
      </p:pic>
      <p:sp>
        <p:nvSpPr>
          <p:cNvPr id="5" name="Slide Number Placeholder 4"/>
          <p:cNvSpPr>
            <a:spLocks noGrp="1"/>
          </p:cNvSpPr>
          <p:nvPr>
            <p:ph type="sldNum" sz="quarter" idx="33"/>
          </p:nvPr>
        </p:nvSpPr>
        <p:spPr/>
        <p:txBody>
          <a:bodyPr/>
          <a:lstStyle/>
          <a:p>
            <a:fld id="{19B51A1E-902D-48AF-9020-955120F399B6}" type="slidenum">
              <a:rPr lang="en-ZA" smtClean="0"/>
              <a:pPr/>
              <a:t>14</a:t>
            </a:fld>
            <a:endParaRPr lang="en-ZA" dirty="0"/>
          </a:p>
        </p:txBody>
      </p:sp>
    </p:spTree>
    <p:extLst>
      <p:ext uri="{BB962C8B-B14F-4D97-AF65-F5344CB8AC3E}">
        <p14:creationId xmlns:p14="http://schemas.microsoft.com/office/powerpoint/2010/main" val="991025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 of mercury poisoning</a:t>
            </a:r>
            <a:endParaRPr lang="en-US" dirty="0"/>
          </a:p>
        </p:txBody>
      </p:sp>
      <p:sp>
        <p:nvSpPr>
          <p:cNvPr id="3" name="Text Placeholder 2"/>
          <p:cNvSpPr>
            <a:spLocks noGrp="1"/>
          </p:cNvSpPr>
          <p:nvPr>
            <p:ph type="body" sz="quarter" idx="32"/>
          </p:nvPr>
        </p:nvSpPr>
        <p:spPr/>
        <p:txBody>
          <a:bodyPr/>
          <a:lstStyle/>
          <a:p>
            <a:endParaRPr lang="en-US"/>
          </a:p>
        </p:txBody>
      </p:sp>
      <p:pic>
        <p:nvPicPr>
          <p:cNvPr id="8" name="Content Placeholder 7"/>
          <p:cNvPicPr>
            <a:picLocks noGrp="1" noChangeAspect="1"/>
          </p:cNvPicPr>
          <p:nvPr>
            <p:ph idx="1"/>
          </p:nvPr>
        </p:nvPicPr>
        <p:blipFill>
          <a:blip r:embed="rId3"/>
          <a:stretch>
            <a:fillRect/>
          </a:stretch>
        </p:blipFill>
        <p:spPr>
          <a:xfrm>
            <a:off x="270276" y="1512000"/>
            <a:ext cx="9744579" cy="4185695"/>
          </a:xfrm>
          <a:prstGeom prst="rect">
            <a:avLst/>
          </a:prstGeom>
        </p:spPr>
      </p:pic>
      <p:sp>
        <p:nvSpPr>
          <p:cNvPr id="5" name="Slide Number Placeholder 4"/>
          <p:cNvSpPr>
            <a:spLocks noGrp="1"/>
          </p:cNvSpPr>
          <p:nvPr>
            <p:ph type="sldNum" sz="quarter" idx="33"/>
          </p:nvPr>
        </p:nvSpPr>
        <p:spPr/>
        <p:txBody>
          <a:bodyPr/>
          <a:lstStyle/>
          <a:p>
            <a:fld id="{19B51A1E-902D-48AF-9020-955120F399B6}" type="slidenum">
              <a:rPr lang="en-ZA" smtClean="0"/>
              <a:pPr/>
              <a:t>15</a:t>
            </a:fld>
            <a:endParaRPr lang="en-ZA" dirty="0"/>
          </a:p>
        </p:txBody>
      </p:sp>
    </p:spTree>
    <p:extLst>
      <p:ext uri="{BB962C8B-B14F-4D97-AF65-F5344CB8AC3E}">
        <p14:creationId xmlns:p14="http://schemas.microsoft.com/office/powerpoint/2010/main" val="3754266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Sacramento woman in semi-coma after using adulterated face cream</a:t>
            </a:r>
            <a:endParaRPr lang="en-US" dirty="0"/>
          </a:p>
        </p:txBody>
      </p:sp>
      <p:sp>
        <p:nvSpPr>
          <p:cNvPr id="3" name="Text Placeholder 2"/>
          <p:cNvSpPr>
            <a:spLocks noGrp="1"/>
          </p:cNvSpPr>
          <p:nvPr>
            <p:ph type="body" sz="quarter" idx="32"/>
          </p:nvPr>
        </p:nvSpPr>
        <p:spPr/>
        <p:txBody>
          <a:bodyPr/>
          <a:lstStyle/>
          <a:p>
            <a:endParaRPr lang="en-US"/>
          </a:p>
        </p:txBody>
      </p:sp>
      <p:sp>
        <p:nvSpPr>
          <p:cNvPr id="4" name="Content Placeholder 3"/>
          <p:cNvSpPr>
            <a:spLocks noGrp="1"/>
          </p:cNvSpPr>
          <p:nvPr>
            <p:ph idx="1"/>
          </p:nvPr>
        </p:nvSpPr>
        <p:spPr/>
        <p:txBody>
          <a:bodyPr/>
          <a:lstStyle/>
          <a:p>
            <a:pPr lvl="0"/>
            <a:r>
              <a:rPr lang="en-US" sz="2800" dirty="0">
                <a:solidFill>
                  <a:schemeClr val="tx1"/>
                </a:solidFill>
              </a:rPr>
              <a:t>47-year-old Latino woman admitted to hospital with numbness in her hands and face, gait disturbances and slurred speech, which continued to worsen over the course of a few weeks and became unconscious</a:t>
            </a:r>
          </a:p>
          <a:p>
            <a:pPr lvl="0"/>
            <a:r>
              <a:rPr lang="en-US" sz="2800" dirty="0">
                <a:solidFill>
                  <a:schemeClr val="tx1"/>
                </a:solidFill>
              </a:rPr>
              <a:t>was found to have a blood mercury of 2,630 </a:t>
            </a:r>
            <a:r>
              <a:rPr lang="en-US" sz="2800" dirty="0" err="1">
                <a:solidFill>
                  <a:schemeClr val="tx1"/>
                </a:solidFill>
              </a:rPr>
              <a:t>μg</a:t>
            </a:r>
            <a:r>
              <a:rPr lang="en-US" sz="2800" dirty="0">
                <a:solidFill>
                  <a:schemeClr val="tx1"/>
                </a:solidFill>
              </a:rPr>
              <a:t>/L. Normal values are less than 5 </a:t>
            </a:r>
            <a:r>
              <a:rPr lang="en-US" sz="2800" dirty="0" err="1">
                <a:solidFill>
                  <a:schemeClr val="tx1"/>
                </a:solidFill>
              </a:rPr>
              <a:t>μg</a:t>
            </a:r>
            <a:r>
              <a:rPr lang="en-US" sz="2800" dirty="0">
                <a:solidFill>
                  <a:schemeClr val="tx1"/>
                </a:solidFill>
              </a:rPr>
              <a:t>/L. Her initial </a:t>
            </a:r>
            <a:r>
              <a:rPr lang="en-US" sz="2800" dirty="0" smtClean="0">
                <a:solidFill>
                  <a:schemeClr val="tx1"/>
                </a:solidFill>
              </a:rPr>
              <a:t>mercury </a:t>
            </a:r>
            <a:r>
              <a:rPr lang="en-US" sz="2800" dirty="0">
                <a:solidFill>
                  <a:schemeClr val="tx1"/>
                </a:solidFill>
              </a:rPr>
              <a:t>urine levels were 120 </a:t>
            </a:r>
            <a:r>
              <a:rPr lang="en-US" sz="2800" dirty="0" err="1">
                <a:solidFill>
                  <a:schemeClr val="tx1"/>
                </a:solidFill>
              </a:rPr>
              <a:t>μg</a:t>
            </a:r>
            <a:r>
              <a:rPr lang="en-US" sz="2800" dirty="0">
                <a:solidFill>
                  <a:schemeClr val="tx1"/>
                </a:solidFill>
              </a:rPr>
              <a:t>/L. </a:t>
            </a:r>
          </a:p>
          <a:p>
            <a:pPr lvl="0"/>
            <a:r>
              <a:rPr lang="en-US" sz="2800" dirty="0">
                <a:solidFill>
                  <a:schemeClr val="tx1"/>
                </a:solidFill>
              </a:rPr>
              <a:t>The cream she was using had 12,000 ppm of methyl mercury</a:t>
            </a:r>
          </a:p>
          <a:p>
            <a:pPr lvl="0"/>
            <a:r>
              <a:rPr lang="en-US" sz="2800" dirty="0">
                <a:solidFill>
                  <a:schemeClr val="tx1"/>
                </a:solidFill>
              </a:rPr>
              <a:t>Typically creams contain mercury salts, such as </a:t>
            </a:r>
            <a:r>
              <a:rPr lang="en-US" sz="2800" dirty="0" err="1">
                <a:solidFill>
                  <a:schemeClr val="tx1"/>
                </a:solidFill>
              </a:rPr>
              <a:t>mercurous</a:t>
            </a:r>
            <a:r>
              <a:rPr lang="en-US" sz="2800" dirty="0">
                <a:solidFill>
                  <a:schemeClr val="tx1"/>
                </a:solidFill>
              </a:rPr>
              <a:t> chloride.</a:t>
            </a:r>
          </a:p>
          <a:p>
            <a:endParaRPr lang="en-US" dirty="0"/>
          </a:p>
        </p:txBody>
      </p:sp>
      <p:sp>
        <p:nvSpPr>
          <p:cNvPr id="5" name="Slide Number Placeholder 4"/>
          <p:cNvSpPr>
            <a:spLocks noGrp="1"/>
          </p:cNvSpPr>
          <p:nvPr>
            <p:ph type="sldNum" sz="quarter" idx="33"/>
          </p:nvPr>
        </p:nvSpPr>
        <p:spPr/>
        <p:txBody>
          <a:bodyPr/>
          <a:lstStyle/>
          <a:p>
            <a:fld id="{19B51A1E-902D-48AF-9020-955120F399B6}" type="slidenum">
              <a:rPr lang="en-ZA" smtClean="0"/>
              <a:pPr/>
              <a:t>16</a:t>
            </a:fld>
            <a:endParaRPr lang="en-ZA" dirty="0"/>
          </a:p>
        </p:txBody>
      </p:sp>
    </p:spTree>
    <p:extLst>
      <p:ext uri="{BB962C8B-B14F-4D97-AF65-F5344CB8AC3E}">
        <p14:creationId xmlns:p14="http://schemas.microsoft.com/office/powerpoint/2010/main" val="879310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health response</a:t>
            </a:r>
            <a:endParaRPr lang="en-US" dirty="0"/>
          </a:p>
        </p:txBody>
      </p:sp>
      <p:sp>
        <p:nvSpPr>
          <p:cNvPr id="3" name="Text Placeholder 2"/>
          <p:cNvSpPr>
            <a:spLocks noGrp="1"/>
          </p:cNvSpPr>
          <p:nvPr>
            <p:ph type="body" sz="quarter" idx="32"/>
          </p:nvPr>
        </p:nvSpPr>
        <p:spPr/>
        <p:txBody>
          <a:bodyPr/>
          <a:lstStyle/>
          <a:p>
            <a:endParaRPr lang="en-US"/>
          </a:p>
        </p:txBody>
      </p:sp>
      <p:sp>
        <p:nvSpPr>
          <p:cNvPr id="4" name="Content Placeholder 3"/>
          <p:cNvSpPr>
            <a:spLocks noGrp="1"/>
          </p:cNvSpPr>
          <p:nvPr>
            <p:ph idx="1"/>
          </p:nvPr>
        </p:nvSpPr>
        <p:spPr/>
        <p:txBody>
          <a:bodyPr/>
          <a:lstStyle/>
          <a:p>
            <a:r>
              <a:rPr lang="en-US" sz="2800" dirty="0" smtClean="0">
                <a:solidFill>
                  <a:schemeClr val="tx1"/>
                </a:solidFill>
              </a:rPr>
              <a:t>Warnings in the media to the public about about use of creams with added ingredients</a:t>
            </a:r>
            <a:endParaRPr lang="en-US" sz="2800" dirty="0">
              <a:solidFill>
                <a:schemeClr val="tx1"/>
              </a:solidFill>
            </a:endParaRPr>
          </a:p>
          <a:p>
            <a:r>
              <a:rPr lang="en-US" sz="2800" dirty="0" smtClean="0">
                <a:solidFill>
                  <a:schemeClr val="tx1"/>
                </a:solidFill>
              </a:rPr>
              <a:t>Outreach and education to the community</a:t>
            </a:r>
          </a:p>
          <a:p>
            <a:r>
              <a:rPr lang="en-US" sz="2800" dirty="0" smtClean="0">
                <a:solidFill>
                  <a:schemeClr val="tx1"/>
                </a:solidFill>
              </a:rPr>
              <a:t>Testing of creams brought in by community members</a:t>
            </a:r>
          </a:p>
          <a:p>
            <a:r>
              <a:rPr lang="en-US" sz="2800" dirty="0" smtClean="0">
                <a:solidFill>
                  <a:schemeClr val="tx1"/>
                </a:solidFill>
              </a:rPr>
              <a:t>Encourage testing for anyone with symptoms</a:t>
            </a:r>
            <a:endParaRPr lang="en-US" sz="2800" dirty="0">
              <a:solidFill>
                <a:schemeClr val="tx1"/>
              </a:solidFill>
            </a:endParaRPr>
          </a:p>
        </p:txBody>
      </p:sp>
      <p:sp>
        <p:nvSpPr>
          <p:cNvPr id="5" name="Slide Number Placeholder 4"/>
          <p:cNvSpPr>
            <a:spLocks noGrp="1"/>
          </p:cNvSpPr>
          <p:nvPr>
            <p:ph type="sldNum" sz="quarter" idx="33"/>
          </p:nvPr>
        </p:nvSpPr>
        <p:spPr/>
        <p:txBody>
          <a:bodyPr/>
          <a:lstStyle/>
          <a:p>
            <a:fld id="{19B51A1E-902D-48AF-9020-955120F399B6}" type="slidenum">
              <a:rPr lang="en-ZA" smtClean="0"/>
              <a:pPr/>
              <a:t>17</a:t>
            </a:fld>
            <a:endParaRPr lang="en-ZA" dirty="0"/>
          </a:p>
        </p:txBody>
      </p:sp>
    </p:spTree>
    <p:extLst>
      <p:ext uri="{BB962C8B-B14F-4D97-AF65-F5344CB8AC3E}">
        <p14:creationId xmlns:p14="http://schemas.microsoft.com/office/powerpoint/2010/main" val="3909419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illnesses and deaths related to vaping</a:t>
            </a:r>
            <a:endParaRPr lang="en-US" dirty="0"/>
          </a:p>
        </p:txBody>
      </p:sp>
      <p:sp>
        <p:nvSpPr>
          <p:cNvPr id="3" name="Text Placeholder 2"/>
          <p:cNvSpPr>
            <a:spLocks noGrp="1"/>
          </p:cNvSpPr>
          <p:nvPr>
            <p:ph type="body" sz="quarter" idx="32"/>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2139261" y="1734003"/>
            <a:ext cx="5858694" cy="4206240"/>
          </a:xfrm>
          <a:prstGeom prst="rect">
            <a:avLst/>
          </a:prstGeom>
        </p:spPr>
      </p:pic>
      <p:sp>
        <p:nvSpPr>
          <p:cNvPr id="5" name="Slide Number Placeholder 4"/>
          <p:cNvSpPr>
            <a:spLocks noGrp="1"/>
          </p:cNvSpPr>
          <p:nvPr>
            <p:ph type="sldNum" sz="quarter" idx="33"/>
          </p:nvPr>
        </p:nvSpPr>
        <p:spPr/>
        <p:txBody>
          <a:bodyPr/>
          <a:lstStyle/>
          <a:p>
            <a:fld id="{19B51A1E-902D-48AF-9020-955120F399B6}" type="slidenum">
              <a:rPr lang="en-ZA" smtClean="0"/>
              <a:pPr/>
              <a:t>18</a:t>
            </a:fld>
            <a:endParaRPr lang="en-ZA" dirty="0"/>
          </a:p>
        </p:txBody>
      </p:sp>
      <p:sp>
        <p:nvSpPr>
          <p:cNvPr id="7" name="Rectangle 6"/>
          <p:cNvSpPr/>
          <p:nvPr/>
        </p:nvSpPr>
        <p:spPr>
          <a:xfrm>
            <a:off x="2139261" y="5649685"/>
            <a:ext cx="5858694" cy="4027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1630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32"/>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3004346" y="432000"/>
            <a:ext cx="4668279" cy="5852160"/>
          </a:xfrm>
          <a:prstGeom prst="rect">
            <a:avLst/>
          </a:prstGeom>
        </p:spPr>
      </p:pic>
      <p:sp>
        <p:nvSpPr>
          <p:cNvPr id="5" name="Slide Number Placeholder 4"/>
          <p:cNvSpPr>
            <a:spLocks noGrp="1"/>
          </p:cNvSpPr>
          <p:nvPr>
            <p:ph type="sldNum" sz="quarter" idx="33"/>
          </p:nvPr>
        </p:nvSpPr>
        <p:spPr/>
        <p:txBody>
          <a:bodyPr/>
          <a:lstStyle/>
          <a:p>
            <a:fld id="{19B51A1E-902D-48AF-9020-955120F399B6}" type="slidenum">
              <a:rPr lang="en-ZA" smtClean="0"/>
              <a:pPr/>
              <a:t>19</a:t>
            </a:fld>
            <a:endParaRPr lang="en-ZA" dirty="0"/>
          </a:p>
        </p:txBody>
      </p:sp>
    </p:spTree>
    <p:extLst>
      <p:ext uri="{BB962C8B-B14F-4D97-AF65-F5344CB8AC3E}">
        <p14:creationId xmlns:p14="http://schemas.microsoft.com/office/powerpoint/2010/main" val="508804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Syndromic surveillance</a:t>
            </a:r>
            <a:endParaRPr lang="en-US" dirty="0">
              <a:solidFill>
                <a:schemeClr val="tx1"/>
              </a:solidFill>
            </a:endParaRPr>
          </a:p>
        </p:txBody>
      </p:sp>
      <p:sp>
        <p:nvSpPr>
          <p:cNvPr id="5" name="Slide Number Placeholder 4"/>
          <p:cNvSpPr>
            <a:spLocks noGrp="1"/>
          </p:cNvSpPr>
          <p:nvPr>
            <p:ph type="sldNum" sz="quarter" idx="33"/>
          </p:nvPr>
        </p:nvSpPr>
        <p:spPr/>
        <p:txBody>
          <a:bodyPr/>
          <a:lstStyle/>
          <a:p>
            <a:fld id="{19B51A1E-902D-48AF-9020-955120F399B6}" type="slidenum">
              <a:rPr lang="en-ZA" smtClean="0"/>
              <a:pPr/>
              <a:t>2</a:t>
            </a:fld>
            <a:endParaRPr lang="en-ZA" dirty="0"/>
          </a:p>
        </p:txBody>
      </p:sp>
      <p:pic>
        <p:nvPicPr>
          <p:cNvPr id="9" name="Picture 8"/>
          <p:cNvPicPr>
            <a:picLocks noChangeAspect="1"/>
          </p:cNvPicPr>
          <p:nvPr/>
        </p:nvPicPr>
        <p:blipFill>
          <a:blip r:embed="rId3"/>
          <a:stretch>
            <a:fillRect/>
          </a:stretch>
        </p:blipFill>
        <p:spPr>
          <a:xfrm>
            <a:off x="297609" y="1220753"/>
            <a:ext cx="9466500" cy="5033572"/>
          </a:xfrm>
          <a:prstGeom prst="rect">
            <a:avLst/>
          </a:prstGeom>
        </p:spPr>
      </p:pic>
      <p:sp>
        <p:nvSpPr>
          <p:cNvPr id="11" name="TextBox 10"/>
          <p:cNvSpPr txBox="1"/>
          <p:nvPr/>
        </p:nvSpPr>
        <p:spPr>
          <a:xfrm>
            <a:off x="8582025" y="6278100"/>
            <a:ext cx="1267808"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Cambria" panose="02040503050406030204" pitchFamily="18" charset="0"/>
                <a:ea typeface="Cambria" panose="02040503050406030204" pitchFamily="18" charset="0"/>
              </a:rPr>
              <a:t>NSSP Fact Sheet</a:t>
            </a:r>
            <a:endParaRPr lang="en-US" sz="1200" dirty="0">
              <a:solidFill>
                <a:schemeClr val="tx1">
                  <a:lumMod val="50000"/>
                  <a:lumOff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21689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Vaping associated pulmonary injury</a:t>
            </a:r>
            <a:endParaRPr lang="en-US" dirty="0"/>
          </a:p>
        </p:txBody>
      </p:sp>
      <p:sp>
        <p:nvSpPr>
          <p:cNvPr id="3" name="Text Placeholder 2"/>
          <p:cNvSpPr>
            <a:spLocks noGrp="1"/>
          </p:cNvSpPr>
          <p:nvPr>
            <p:ph type="body" sz="quarter" idx="32"/>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2710057" y="1368000"/>
            <a:ext cx="5577684" cy="4754880"/>
          </a:xfrm>
          <a:prstGeom prst="rect">
            <a:avLst/>
          </a:prstGeom>
        </p:spPr>
      </p:pic>
      <p:sp>
        <p:nvSpPr>
          <p:cNvPr id="5" name="Slide Number Placeholder 4"/>
          <p:cNvSpPr>
            <a:spLocks noGrp="1"/>
          </p:cNvSpPr>
          <p:nvPr>
            <p:ph type="sldNum" sz="quarter" idx="33"/>
          </p:nvPr>
        </p:nvSpPr>
        <p:spPr/>
        <p:txBody>
          <a:bodyPr/>
          <a:lstStyle/>
          <a:p>
            <a:fld id="{19B51A1E-902D-48AF-9020-955120F399B6}" type="slidenum">
              <a:rPr lang="en-ZA" smtClean="0"/>
              <a:pPr/>
              <a:t>20</a:t>
            </a:fld>
            <a:endParaRPr lang="en-ZA" dirty="0"/>
          </a:p>
        </p:txBody>
      </p:sp>
    </p:spTree>
    <p:extLst>
      <p:ext uri="{BB962C8B-B14F-4D97-AF65-F5344CB8AC3E}">
        <p14:creationId xmlns:p14="http://schemas.microsoft.com/office/powerpoint/2010/main" val="3167309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Vaping associated pulmonary injury</a:t>
            </a:r>
            <a:endParaRPr lang="en-US" dirty="0"/>
          </a:p>
        </p:txBody>
      </p:sp>
      <p:sp>
        <p:nvSpPr>
          <p:cNvPr id="3" name="Text Placeholder 2"/>
          <p:cNvSpPr>
            <a:spLocks noGrp="1"/>
          </p:cNvSpPr>
          <p:nvPr>
            <p:ph type="body" sz="quarter" idx="32"/>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2190711" y="1593032"/>
            <a:ext cx="5919608" cy="4389120"/>
          </a:xfrm>
          <a:prstGeom prst="rect">
            <a:avLst/>
          </a:prstGeom>
        </p:spPr>
      </p:pic>
      <p:sp>
        <p:nvSpPr>
          <p:cNvPr id="5" name="Slide Number Placeholder 4"/>
          <p:cNvSpPr>
            <a:spLocks noGrp="1"/>
          </p:cNvSpPr>
          <p:nvPr>
            <p:ph type="sldNum" sz="quarter" idx="33"/>
          </p:nvPr>
        </p:nvSpPr>
        <p:spPr/>
        <p:txBody>
          <a:bodyPr/>
          <a:lstStyle/>
          <a:p>
            <a:fld id="{19B51A1E-902D-48AF-9020-955120F399B6}" type="slidenum">
              <a:rPr lang="en-ZA" smtClean="0"/>
              <a:pPr/>
              <a:t>21</a:t>
            </a:fld>
            <a:endParaRPr lang="en-ZA" dirty="0"/>
          </a:p>
        </p:txBody>
      </p:sp>
    </p:spTree>
    <p:extLst>
      <p:ext uri="{BB962C8B-B14F-4D97-AF65-F5344CB8AC3E}">
        <p14:creationId xmlns:p14="http://schemas.microsoft.com/office/powerpoint/2010/main" val="739233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32"/>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1292279" y="864000"/>
            <a:ext cx="7477160" cy="5212080"/>
          </a:xfrm>
          <a:prstGeom prst="rect">
            <a:avLst/>
          </a:prstGeom>
        </p:spPr>
      </p:pic>
      <p:sp>
        <p:nvSpPr>
          <p:cNvPr id="5" name="Slide Number Placeholder 4"/>
          <p:cNvSpPr>
            <a:spLocks noGrp="1"/>
          </p:cNvSpPr>
          <p:nvPr>
            <p:ph type="sldNum" sz="quarter" idx="33"/>
          </p:nvPr>
        </p:nvSpPr>
        <p:spPr/>
        <p:txBody>
          <a:bodyPr/>
          <a:lstStyle/>
          <a:p>
            <a:fld id="{19B51A1E-902D-48AF-9020-955120F399B6}" type="slidenum">
              <a:rPr lang="en-ZA" smtClean="0"/>
              <a:pPr/>
              <a:t>22</a:t>
            </a:fld>
            <a:endParaRPr lang="en-ZA" dirty="0"/>
          </a:p>
        </p:txBody>
      </p:sp>
    </p:spTree>
    <p:extLst>
      <p:ext uri="{BB962C8B-B14F-4D97-AF65-F5344CB8AC3E}">
        <p14:creationId xmlns:p14="http://schemas.microsoft.com/office/powerpoint/2010/main" val="1048109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975" y="2565600"/>
            <a:ext cx="6286500" cy="1244400"/>
          </a:xfrm>
        </p:spPr>
        <p:txBody>
          <a:bodyPr/>
          <a:lstStyle/>
          <a:p>
            <a:r>
              <a:rPr lang="en-US" sz="2800" dirty="0" smtClean="0"/>
              <a:t>Counties/cities Ban </a:t>
            </a:r>
            <a:r>
              <a:rPr lang="en-US" sz="2800" dirty="0"/>
              <a:t>Flavored Tobacco Products </a:t>
            </a:r>
          </a:p>
        </p:txBody>
      </p:sp>
      <p:sp>
        <p:nvSpPr>
          <p:cNvPr id="3" name="Text Placeholder 2"/>
          <p:cNvSpPr>
            <a:spLocks noGrp="1"/>
          </p:cNvSpPr>
          <p:nvPr>
            <p:ph type="body" sz="quarter" idx="32"/>
          </p:nvPr>
        </p:nvSpPr>
        <p:spPr/>
        <p:txBody>
          <a:bodyPr/>
          <a:lstStyle/>
          <a:p>
            <a:endParaRPr lang="en-US"/>
          </a:p>
        </p:txBody>
      </p:sp>
      <p:sp>
        <p:nvSpPr>
          <p:cNvPr id="4" name="Content Placeholder 3"/>
          <p:cNvSpPr>
            <a:spLocks noGrp="1"/>
          </p:cNvSpPr>
          <p:nvPr>
            <p:ph idx="1"/>
          </p:nvPr>
        </p:nvSpPr>
        <p:spPr/>
        <p:txBody>
          <a:bodyPr/>
          <a:lstStyle/>
          <a:p>
            <a:endParaRPr lang="en-US" dirty="0"/>
          </a:p>
        </p:txBody>
      </p:sp>
      <p:sp>
        <p:nvSpPr>
          <p:cNvPr id="5" name="Slide Number Placeholder 4"/>
          <p:cNvSpPr>
            <a:spLocks noGrp="1"/>
          </p:cNvSpPr>
          <p:nvPr>
            <p:ph type="sldNum" sz="quarter" idx="33"/>
          </p:nvPr>
        </p:nvSpPr>
        <p:spPr/>
        <p:txBody>
          <a:bodyPr/>
          <a:lstStyle/>
          <a:p>
            <a:fld id="{19B51A1E-902D-48AF-9020-955120F399B6}" type="slidenum">
              <a:rPr lang="en-ZA" smtClean="0"/>
              <a:pPr/>
              <a:t>23</a:t>
            </a:fld>
            <a:endParaRPr lang="en-ZA" dirty="0"/>
          </a:p>
        </p:txBody>
      </p:sp>
    </p:spTree>
    <p:extLst>
      <p:ext uri="{BB962C8B-B14F-4D97-AF65-F5344CB8AC3E}">
        <p14:creationId xmlns:p14="http://schemas.microsoft.com/office/powerpoint/2010/main" val="2973501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F11A6B65-5A20-4F4D-ACBB-ED50132D4571}"/>
              </a:ext>
            </a:extLst>
          </p:cNvPr>
          <p:cNvSpPr>
            <a:spLocks noGrp="1"/>
          </p:cNvSpPr>
          <p:nvPr>
            <p:ph type="ctrTitle"/>
          </p:nvPr>
        </p:nvSpPr>
        <p:spPr/>
        <p:txBody>
          <a:bodyPr/>
          <a:lstStyle/>
          <a:p>
            <a:r>
              <a:rPr lang="en-ZA" dirty="0"/>
              <a:t>THANK YOU</a:t>
            </a:r>
          </a:p>
        </p:txBody>
      </p:sp>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a:xfrm>
            <a:off x="3908560" y="3595819"/>
            <a:ext cx="3329850" cy="382887"/>
          </a:xfrm>
        </p:spPr>
        <p:txBody>
          <a:bodyPr/>
          <a:lstStyle/>
          <a:p>
            <a:pPr algn="ctr"/>
            <a:r>
              <a:rPr lang="en-ZA" dirty="0" smtClean="0">
                <a:cs typeface="Calibri" panose="020F0502020204030204" pitchFamily="34" charset="0"/>
              </a:rPr>
              <a:t>Olivia </a:t>
            </a:r>
            <a:r>
              <a:rPr lang="en-ZA" dirty="0" err="1" smtClean="0">
                <a:cs typeface="Calibri" panose="020F0502020204030204" pitchFamily="34" charset="0"/>
              </a:rPr>
              <a:t>Kasirye</a:t>
            </a:r>
            <a:r>
              <a:rPr lang="en-ZA" dirty="0" smtClean="0">
                <a:cs typeface="Calibri" panose="020F0502020204030204" pitchFamily="34" charset="0"/>
              </a:rPr>
              <a:t>, MD, MS</a:t>
            </a:r>
          </a:p>
          <a:p>
            <a:pPr algn="ctr"/>
            <a:endParaRPr lang="en-ZA" sz="2000" dirty="0">
              <a:cs typeface="Calibri" panose="020F0502020204030204" pitchFamily="34" charset="0"/>
            </a:endParaRPr>
          </a:p>
        </p:txBody>
      </p:sp>
      <p:sp>
        <p:nvSpPr>
          <p:cNvPr id="2" name="Rectangle 1"/>
          <p:cNvSpPr/>
          <p:nvPr/>
        </p:nvSpPr>
        <p:spPr>
          <a:xfrm>
            <a:off x="2481942" y="4174212"/>
            <a:ext cx="7206343" cy="646331"/>
          </a:xfrm>
          <a:prstGeom prst="rect">
            <a:avLst/>
          </a:prstGeom>
        </p:spPr>
        <p:txBody>
          <a:bodyPr wrap="square">
            <a:spAutoFit/>
          </a:bodyPr>
          <a:lstStyle/>
          <a:p>
            <a:r>
              <a:rPr lang="en-US" dirty="0">
                <a:hlinkClick r:id="rId2"/>
              </a:rPr>
              <a:t>https://</a:t>
            </a:r>
            <a:r>
              <a:rPr lang="en-US" dirty="0" smtClean="0">
                <a:hlinkClick r:id="rId2"/>
              </a:rPr>
              <a:t>dhs.saccounty.net/PUB/Pages/Epidemiology/SP-Epidemiology.aspx</a:t>
            </a:r>
            <a:endParaRPr lang="en-US" dirty="0" smtClean="0"/>
          </a:p>
          <a:p>
            <a:endParaRPr lang="en-US" dirty="0"/>
          </a:p>
        </p:txBody>
      </p:sp>
    </p:spTree>
    <p:extLst>
      <p:ext uri="{BB962C8B-B14F-4D97-AF65-F5344CB8AC3E}">
        <p14:creationId xmlns:p14="http://schemas.microsoft.com/office/powerpoint/2010/main" val="4153678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reportable diseases and conditions</a:t>
            </a:r>
            <a:endParaRPr lang="en-US" dirty="0"/>
          </a:p>
        </p:txBody>
      </p:sp>
      <p:sp>
        <p:nvSpPr>
          <p:cNvPr id="4" name="Content Placeholder 3"/>
          <p:cNvSpPr>
            <a:spLocks noGrp="1"/>
          </p:cNvSpPr>
          <p:nvPr>
            <p:ph idx="1"/>
          </p:nvPr>
        </p:nvSpPr>
        <p:spPr>
          <a:xfrm>
            <a:off x="803475" y="1212750"/>
            <a:ext cx="4578150" cy="4679250"/>
          </a:xfrm>
        </p:spPr>
        <p:txBody>
          <a:bodyPr/>
          <a:lstStyle/>
          <a:p>
            <a:pPr>
              <a:buFont typeface="Wingdings" panose="05000000000000000000" pitchFamily="2" charset="2"/>
              <a:buChar char="Ø"/>
            </a:pPr>
            <a:r>
              <a:rPr lang="en-US" sz="2200" dirty="0" smtClean="0">
                <a:latin typeface="Cambria" panose="02040503050406030204" pitchFamily="18" charset="0"/>
                <a:ea typeface="Cambria" panose="02040503050406030204" pitchFamily="18" charset="0"/>
              </a:rPr>
              <a:t>Influenza-like Illness (ILI) syndrome </a:t>
            </a:r>
          </a:p>
          <a:p>
            <a:pPr>
              <a:buFont typeface="Wingdings" panose="05000000000000000000" pitchFamily="2" charset="2"/>
              <a:buChar char="Ø"/>
            </a:pPr>
            <a:r>
              <a:rPr lang="en-US" sz="2200" dirty="0" smtClean="0">
                <a:latin typeface="Cambria" panose="02040503050406030204" pitchFamily="18" charset="0"/>
                <a:ea typeface="Cambria" panose="02040503050406030204" pitchFamily="18" charset="0"/>
              </a:rPr>
              <a:t>Measles</a:t>
            </a:r>
          </a:p>
          <a:p>
            <a:pPr>
              <a:buFont typeface="Wingdings" panose="05000000000000000000" pitchFamily="2" charset="2"/>
              <a:buChar char="Ø"/>
            </a:pPr>
            <a:r>
              <a:rPr lang="en-US" sz="2200" dirty="0" smtClean="0">
                <a:latin typeface="Cambria" panose="02040503050406030204" pitchFamily="18" charset="0"/>
                <a:ea typeface="Cambria" panose="02040503050406030204" pitchFamily="18" charset="0"/>
              </a:rPr>
              <a:t>Pertussis</a:t>
            </a:r>
          </a:p>
          <a:p>
            <a:pPr>
              <a:buFont typeface="Wingdings" panose="05000000000000000000" pitchFamily="2" charset="2"/>
              <a:buChar char="Ø"/>
            </a:pPr>
            <a:r>
              <a:rPr lang="en-US" sz="2200" dirty="0" smtClean="0">
                <a:latin typeface="Cambria" panose="02040503050406030204" pitchFamily="18" charset="0"/>
                <a:ea typeface="Cambria" panose="02040503050406030204" pitchFamily="18" charset="0"/>
              </a:rPr>
              <a:t>West Nile Virus </a:t>
            </a:r>
          </a:p>
          <a:p>
            <a:pPr>
              <a:buFont typeface="Wingdings" panose="05000000000000000000" pitchFamily="2" charset="2"/>
              <a:buChar char="Ø"/>
            </a:pPr>
            <a:endParaRPr lang="en-US" sz="2200" dirty="0">
              <a:latin typeface="Cambria" panose="02040503050406030204" pitchFamily="18" charset="0"/>
              <a:ea typeface="Cambria" panose="02040503050406030204" pitchFamily="18" charset="0"/>
            </a:endParaRPr>
          </a:p>
        </p:txBody>
      </p:sp>
      <p:sp>
        <p:nvSpPr>
          <p:cNvPr id="5" name="Slide Number Placeholder 4"/>
          <p:cNvSpPr>
            <a:spLocks noGrp="1"/>
          </p:cNvSpPr>
          <p:nvPr>
            <p:ph type="sldNum" sz="quarter" idx="33"/>
          </p:nvPr>
        </p:nvSpPr>
        <p:spPr/>
        <p:txBody>
          <a:bodyPr/>
          <a:lstStyle/>
          <a:p>
            <a:fld id="{19B51A1E-902D-48AF-9020-955120F399B6}" type="slidenum">
              <a:rPr lang="en-ZA" smtClean="0"/>
              <a:pPr/>
              <a:t>3</a:t>
            </a:fld>
            <a:endParaRPr lang="en-ZA" dirty="0"/>
          </a:p>
        </p:txBody>
      </p:sp>
      <p:sp>
        <p:nvSpPr>
          <p:cNvPr id="8" name="Content Placeholder 3"/>
          <p:cNvSpPr txBox="1">
            <a:spLocks/>
          </p:cNvSpPr>
          <p:nvPr/>
        </p:nvSpPr>
        <p:spPr>
          <a:xfrm>
            <a:off x="5381625" y="1212750"/>
            <a:ext cx="4578150" cy="467925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Calibri" panose="020F0502020204030204" pitchFamily="34" charset="0"/>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Calibri" panose="020F0502020204030204" pitchFamily="34" charset="0"/>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Calibri" panose="020F0502020204030204" pitchFamily="34" charset="0"/>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Calibri" panose="020F0502020204030204" pitchFamily="34" charset="0"/>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200" dirty="0" smtClean="0">
                <a:latin typeface="Cambria" panose="02040503050406030204" pitchFamily="18" charset="0"/>
                <a:ea typeface="Cambria" panose="02040503050406030204" pitchFamily="18" charset="0"/>
              </a:rPr>
              <a:t>Botulism</a:t>
            </a:r>
          </a:p>
          <a:p>
            <a:pPr>
              <a:buFont typeface="Wingdings" panose="05000000000000000000" pitchFamily="2" charset="2"/>
              <a:buChar char="Ø"/>
            </a:pPr>
            <a:r>
              <a:rPr lang="en-US" sz="2200" dirty="0" smtClean="0">
                <a:latin typeface="Cambria" panose="02040503050406030204" pitchFamily="18" charset="0"/>
                <a:ea typeface="Cambria" panose="02040503050406030204" pitchFamily="18" charset="0"/>
              </a:rPr>
              <a:t>Food poisoning </a:t>
            </a:r>
            <a:r>
              <a:rPr lang="en-US" sz="2200" dirty="0" err="1" smtClean="0">
                <a:latin typeface="Cambria" panose="02040503050406030204" pitchFamily="18" charset="0"/>
                <a:ea typeface="Cambria" panose="02040503050406030204" pitchFamily="18" charset="0"/>
              </a:rPr>
              <a:t>subsyndrome</a:t>
            </a:r>
            <a:r>
              <a:rPr lang="en-US" sz="2200" dirty="0" smtClean="0">
                <a:latin typeface="Cambria" panose="02040503050406030204" pitchFamily="18" charset="0"/>
                <a:ea typeface="Cambria" panose="02040503050406030204" pitchFamily="18" charset="0"/>
              </a:rPr>
              <a:t> </a:t>
            </a:r>
          </a:p>
          <a:p>
            <a:pPr>
              <a:buFont typeface="Wingdings" panose="05000000000000000000" pitchFamily="2" charset="2"/>
              <a:buChar char="Ø"/>
            </a:pPr>
            <a:r>
              <a:rPr lang="en-US" sz="2200" dirty="0" smtClean="0">
                <a:latin typeface="Cambria" panose="02040503050406030204" pitchFamily="18" charset="0"/>
                <a:ea typeface="Cambria" panose="02040503050406030204" pitchFamily="18" charset="0"/>
              </a:rPr>
              <a:t>Encephalitis</a:t>
            </a:r>
          </a:p>
          <a:p>
            <a:pPr>
              <a:buFont typeface="Wingdings" panose="05000000000000000000" pitchFamily="2" charset="2"/>
              <a:buChar char="Ø"/>
            </a:pPr>
            <a:r>
              <a:rPr lang="en-US" sz="2200" dirty="0" smtClean="0">
                <a:latin typeface="Cambria" panose="02040503050406030204" pitchFamily="18" charset="0"/>
                <a:ea typeface="Cambria" panose="02040503050406030204" pitchFamily="18" charset="0"/>
              </a:rPr>
              <a:t>Meningitis</a:t>
            </a:r>
          </a:p>
          <a:p>
            <a:pPr marL="0" indent="0">
              <a:buNone/>
            </a:pPr>
            <a:endParaRPr lang="en-US" sz="2200" dirty="0">
              <a:latin typeface="Cambria" panose="02040503050406030204" pitchFamily="18" charset="0"/>
              <a:ea typeface="Cambria" panose="02040503050406030204" pitchFamily="18" charset="0"/>
            </a:endParaRPr>
          </a:p>
        </p:txBody>
      </p:sp>
      <p:pic>
        <p:nvPicPr>
          <p:cNvPr id="7" name="Picture 6"/>
          <p:cNvPicPr>
            <a:picLocks noChangeAspect="1"/>
          </p:cNvPicPr>
          <p:nvPr/>
        </p:nvPicPr>
        <p:blipFill rotWithShape="1">
          <a:blip r:embed="rId3"/>
          <a:srcRect l="409" t="11605" r="1819" b="7637"/>
          <a:stretch/>
        </p:blipFill>
        <p:spPr>
          <a:xfrm>
            <a:off x="1541318" y="3374338"/>
            <a:ext cx="6937664" cy="3223286"/>
          </a:xfrm>
          <a:prstGeom prst="rect">
            <a:avLst/>
          </a:prstGeom>
        </p:spPr>
      </p:pic>
    </p:spTree>
    <p:extLst>
      <p:ext uri="{BB962C8B-B14F-4D97-AF65-F5344CB8AC3E}">
        <p14:creationId xmlns:p14="http://schemas.microsoft.com/office/powerpoint/2010/main" val="3423462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Influenza</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7163" y="1153225"/>
            <a:ext cx="9087250" cy="4291200"/>
          </a:xfrm>
        </p:spPr>
      </p:pic>
      <p:sp>
        <p:nvSpPr>
          <p:cNvPr id="5" name="Slide Number Placeholder 4"/>
          <p:cNvSpPr>
            <a:spLocks noGrp="1"/>
          </p:cNvSpPr>
          <p:nvPr>
            <p:ph type="sldNum" sz="quarter" idx="33"/>
          </p:nvPr>
        </p:nvSpPr>
        <p:spPr/>
        <p:txBody>
          <a:bodyPr/>
          <a:lstStyle/>
          <a:p>
            <a:fld id="{19B51A1E-902D-48AF-9020-955120F399B6}" type="slidenum">
              <a:rPr lang="en-ZA" smtClean="0"/>
              <a:pPr/>
              <a:t>4</a:t>
            </a:fld>
            <a:endParaRPr lang="en-ZA" dirty="0"/>
          </a:p>
        </p:txBody>
      </p:sp>
      <p:sp>
        <p:nvSpPr>
          <p:cNvPr id="8" name="Content Placeholder 20"/>
          <p:cNvSpPr txBox="1">
            <a:spLocks/>
          </p:cNvSpPr>
          <p:nvPr/>
        </p:nvSpPr>
        <p:spPr>
          <a:xfrm>
            <a:off x="487163" y="5632609"/>
            <a:ext cx="9087250" cy="1043465"/>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Calibri" panose="020F0502020204030204" pitchFamily="34" charset="0"/>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Calibri" panose="020F0502020204030204" pitchFamily="34" charset="0"/>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Calibri" panose="020F0502020204030204" pitchFamily="34" charset="0"/>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Calibri" panose="020F0502020204030204" pitchFamily="34" charset="0"/>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smtClean="0">
                <a:latin typeface="Cambria" panose="02040503050406030204" pitchFamily="18" charset="0"/>
                <a:ea typeface="Cambria" panose="02040503050406030204" pitchFamily="18" charset="0"/>
              </a:rPr>
              <a:t>ILI (syndrome) = influenza or (</a:t>
            </a:r>
            <a:r>
              <a:rPr lang="en-US" sz="1400" dirty="0" err="1" smtClean="0">
                <a:latin typeface="Cambria" panose="02040503050406030204" pitchFamily="18" charset="0"/>
                <a:ea typeface="Cambria" panose="02040503050406030204" pitchFamily="18" charset="0"/>
              </a:rPr>
              <a:t>FeverPlus</a:t>
            </a:r>
            <a:r>
              <a:rPr lang="en-US" sz="1400" dirty="0" smtClean="0">
                <a:latin typeface="Cambria" panose="02040503050406030204" pitchFamily="18" charset="0"/>
                <a:ea typeface="Cambria" panose="02040503050406030204" pitchFamily="18" charset="0"/>
              </a:rPr>
              <a:t> and (Cough or </a:t>
            </a:r>
            <a:r>
              <a:rPr lang="en-US" sz="1400" dirty="0" err="1" smtClean="0">
                <a:latin typeface="Cambria" panose="02040503050406030204" pitchFamily="18" charset="0"/>
                <a:ea typeface="Cambria" panose="02040503050406030204" pitchFamily="18" charset="0"/>
              </a:rPr>
              <a:t>SoreThroat</a:t>
            </a:r>
            <a:r>
              <a:rPr lang="en-US" sz="1400" dirty="0" smtClean="0">
                <a:latin typeface="Cambria" panose="02040503050406030204" pitchFamily="18" charset="0"/>
                <a:ea typeface="Cambria" panose="02040503050406030204" pitchFamily="18" charset="0"/>
              </a:rPr>
              <a:t>) and not </a:t>
            </a:r>
            <a:r>
              <a:rPr lang="en-US" sz="1400" dirty="0" err="1" smtClean="0">
                <a:latin typeface="Cambria" panose="02040503050406030204" pitchFamily="18" charset="0"/>
                <a:ea typeface="Cambria" panose="02040503050406030204" pitchFamily="18" charset="0"/>
              </a:rPr>
              <a:t>NonILIFevers</a:t>
            </a:r>
            <a:r>
              <a:rPr lang="en-US" sz="1400" dirty="0" smtClean="0">
                <a:latin typeface="Cambria" panose="02040503050406030204" pitchFamily="18" charset="0"/>
                <a:ea typeface="Cambria" panose="02040503050406030204" pitchFamily="18" charset="0"/>
              </a:rPr>
              <a:t>)</a:t>
            </a:r>
          </a:p>
          <a:p>
            <a:pPr marL="0" indent="0">
              <a:buFont typeface="Arial" panose="020B0604020202020204" pitchFamily="34" charset="0"/>
              <a:buNone/>
            </a:pPr>
            <a:r>
              <a:rPr lang="en-US" sz="1400" dirty="0" smtClean="0">
                <a:latin typeface="Cambria" panose="02040503050406030204" pitchFamily="18" charset="0"/>
                <a:ea typeface="Cambria" panose="02040503050406030204" pitchFamily="18" charset="0"/>
              </a:rPr>
              <a:t>Influenza (</a:t>
            </a:r>
            <a:r>
              <a:rPr lang="en-US" sz="1400" dirty="0" err="1" smtClean="0">
                <a:latin typeface="Cambria" panose="02040503050406030204" pitchFamily="18" charset="0"/>
                <a:ea typeface="Cambria" panose="02040503050406030204" pitchFamily="18" charset="0"/>
              </a:rPr>
              <a:t>subsyndrome</a:t>
            </a:r>
            <a:r>
              <a:rPr lang="en-US" sz="1400" dirty="0" smtClean="0">
                <a:latin typeface="Cambria" panose="02040503050406030204" pitchFamily="18" charset="0"/>
                <a:ea typeface="Cambria" panose="02040503050406030204" pitchFamily="18" charset="0"/>
              </a:rPr>
              <a:t>) = flu, flulike, influenza, H1N1, </a:t>
            </a:r>
            <a:r>
              <a:rPr lang="en-US" sz="1400" dirty="0" err="1" smtClean="0">
                <a:latin typeface="Cambria" panose="02040503050406030204" pitchFamily="18" charset="0"/>
                <a:ea typeface="Cambria" panose="02040503050406030204" pitchFamily="18" charset="0"/>
              </a:rPr>
              <a:t>swineflu</a:t>
            </a:r>
            <a:r>
              <a:rPr lang="en-US" sz="1400" dirty="0" smtClean="0">
                <a:latin typeface="Cambria" panose="02040503050406030204" pitchFamily="18" charset="0"/>
                <a:ea typeface="Cambria" panose="02040503050406030204" pitchFamily="18" charset="0"/>
              </a:rPr>
              <a:t>, </a:t>
            </a:r>
            <a:r>
              <a:rPr lang="en-US" sz="1400" dirty="0" err="1" smtClean="0">
                <a:latin typeface="Cambria" panose="02040503050406030204" pitchFamily="18" charset="0"/>
                <a:ea typeface="Cambria" panose="02040503050406030204" pitchFamily="18" charset="0"/>
              </a:rPr>
              <a:t>avianflu</a:t>
            </a:r>
            <a:r>
              <a:rPr lang="en-US" sz="1400" dirty="0" smtClean="0">
                <a:latin typeface="Cambria" panose="02040503050406030204" pitchFamily="18" charset="0"/>
                <a:ea typeface="Cambria" panose="02040503050406030204" pitchFamily="18" charset="0"/>
              </a:rPr>
              <a:t>; not include stomach, shot, flu shot, vaccination, immunization</a:t>
            </a:r>
          </a:p>
          <a:p>
            <a:pPr marL="0" indent="0">
              <a:buFont typeface="Arial" panose="020B0604020202020204" pitchFamily="34" charset="0"/>
              <a:buNone/>
            </a:pPr>
            <a:r>
              <a:rPr lang="en-US" sz="1400" dirty="0" smtClean="0">
                <a:latin typeface="Cambria" panose="02040503050406030204" pitchFamily="18" charset="0"/>
                <a:ea typeface="Cambria" panose="02040503050406030204" pitchFamily="18" charset="0"/>
              </a:rPr>
              <a:t>ICD-10:  J09, J10, J11</a:t>
            </a:r>
          </a:p>
          <a:p>
            <a:pPr marL="0" indent="0">
              <a:buFont typeface="Arial" panose="020B0604020202020204" pitchFamily="34" charset="0"/>
              <a:buNone/>
            </a:pPr>
            <a:r>
              <a:rPr lang="en-US" sz="1400"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990302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Influenza</a:t>
            </a:r>
            <a:endParaRPr lang="en-US" dirty="0"/>
          </a:p>
        </p:txBody>
      </p:sp>
      <p:sp>
        <p:nvSpPr>
          <p:cNvPr id="5" name="Slide Number Placeholder 4"/>
          <p:cNvSpPr>
            <a:spLocks noGrp="1"/>
          </p:cNvSpPr>
          <p:nvPr>
            <p:ph type="sldNum" sz="quarter" idx="33"/>
          </p:nvPr>
        </p:nvSpPr>
        <p:spPr/>
        <p:txBody>
          <a:bodyPr/>
          <a:lstStyle/>
          <a:p>
            <a:fld id="{19B51A1E-902D-48AF-9020-955120F399B6}" type="slidenum">
              <a:rPr lang="en-ZA" smtClean="0"/>
              <a:pPr/>
              <a:t>5</a:t>
            </a:fld>
            <a:endParaRPr lang="en-ZA" dirty="0"/>
          </a:p>
        </p:txBody>
      </p:sp>
      <p:grpSp>
        <p:nvGrpSpPr>
          <p:cNvPr id="19" name="Group 18"/>
          <p:cNvGrpSpPr/>
          <p:nvPr/>
        </p:nvGrpSpPr>
        <p:grpSpPr>
          <a:xfrm>
            <a:off x="346275" y="1110116"/>
            <a:ext cx="4556546" cy="3094074"/>
            <a:chOff x="746666" y="929502"/>
            <a:chExt cx="8497572" cy="5770187"/>
          </a:xfrm>
        </p:grpSpPr>
        <p:pic>
          <p:nvPicPr>
            <p:cNvPr id="1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66" y="929502"/>
              <a:ext cx="4209657" cy="575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a:grpSpLocks noChangeAspect="1"/>
            </p:cNvGrpSpPr>
            <p:nvPr/>
          </p:nvGrpSpPr>
          <p:grpSpPr bwMode="auto">
            <a:xfrm>
              <a:off x="5134946" y="935756"/>
              <a:ext cx="4109292" cy="5763933"/>
              <a:chOff x="12" y="-3213"/>
              <a:chExt cx="7674" cy="10764"/>
            </a:xfrm>
          </p:grpSpPr>
          <p:sp>
            <p:nvSpPr>
              <p:cNvPr id="18" name="AutoShape 15"/>
              <p:cNvSpPr>
                <a:spLocks noChangeAspect="1" noChangeArrowheads="1" noTextEdit="1"/>
              </p:cNvSpPr>
              <p:nvPr/>
            </p:nvSpPr>
            <p:spPr bwMode="auto">
              <a:xfrm>
                <a:off x="12" y="-3213"/>
                <a:ext cx="7668" cy="1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41"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 y="-3213"/>
                <a:ext cx="7674" cy="10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5"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9313" b="50724"/>
          <a:stretch/>
        </p:blipFill>
        <p:spPr bwMode="auto">
          <a:xfrm>
            <a:off x="5107258" y="2094887"/>
            <a:ext cx="4508376" cy="4297338"/>
          </a:xfrm>
          <a:prstGeom prst="rect">
            <a:avLst/>
          </a:prstGeom>
          <a:noFill/>
          <a:ln w="12700">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a:t>
            </a:r>
            <a:endParaRPr lang="en-US" dirty="0"/>
          </a:p>
        </p:txBody>
      </p:sp>
      <p:sp>
        <p:nvSpPr>
          <p:cNvPr id="5" name="Slide Number Placeholder 4"/>
          <p:cNvSpPr>
            <a:spLocks noGrp="1"/>
          </p:cNvSpPr>
          <p:nvPr>
            <p:ph type="sldNum" sz="quarter" idx="33"/>
          </p:nvPr>
        </p:nvSpPr>
        <p:spPr/>
        <p:txBody>
          <a:bodyPr/>
          <a:lstStyle/>
          <a:p>
            <a:fld id="{19B51A1E-902D-48AF-9020-955120F399B6}" type="slidenum">
              <a:rPr lang="en-ZA" smtClean="0"/>
              <a:pPr/>
              <a:t>6</a:t>
            </a:fld>
            <a:endParaRPr lang="en-ZA" dirty="0"/>
          </a:p>
        </p:txBody>
      </p:sp>
      <p:grpSp>
        <p:nvGrpSpPr>
          <p:cNvPr id="3" name="Group 2"/>
          <p:cNvGrpSpPr/>
          <p:nvPr/>
        </p:nvGrpSpPr>
        <p:grpSpPr>
          <a:xfrm>
            <a:off x="346275" y="1124167"/>
            <a:ext cx="4682498" cy="3076144"/>
            <a:chOff x="603450" y="915354"/>
            <a:chExt cx="8768956" cy="5760720"/>
          </a:xfrm>
        </p:grpSpPr>
        <p:grpSp>
          <p:nvGrpSpPr>
            <p:cNvPr id="6" name="Group 4"/>
            <p:cNvGrpSpPr>
              <a:grpSpLocks noChangeAspect="1"/>
            </p:cNvGrpSpPr>
            <p:nvPr/>
          </p:nvGrpSpPr>
          <p:grpSpPr bwMode="auto">
            <a:xfrm>
              <a:off x="603450" y="915354"/>
              <a:ext cx="4303999" cy="5760720"/>
              <a:chOff x="-193" y="-3238"/>
              <a:chExt cx="8066" cy="10796"/>
            </a:xfrm>
          </p:grpSpPr>
          <p:sp>
            <p:nvSpPr>
              <p:cNvPr id="8" name="AutoShape 3"/>
              <p:cNvSpPr>
                <a:spLocks noChangeAspect="1" noChangeArrowheads="1" noTextEdit="1"/>
              </p:cNvSpPr>
              <p:nvPr/>
            </p:nvSpPr>
            <p:spPr bwMode="auto">
              <a:xfrm>
                <a:off x="-193" y="-3238"/>
                <a:ext cx="8066" cy="1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 y="-3238"/>
                <a:ext cx="8072" cy="10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8"/>
            <p:cNvGrpSpPr>
              <a:grpSpLocks noChangeAspect="1"/>
            </p:cNvGrpSpPr>
            <p:nvPr/>
          </p:nvGrpSpPr>
          <p:grpSpPr bwMode="auto">
            <a:xfrm>
              <a:off x="5059633" y="915354"/>
              <a:ext cx="4312773" cy="5760720"/>
              <a:chOff x="-741" y="-3959"/>
              <a:chExt cx="9162" cy="12238"/>
            </a:xfrm>
          </p:grpSpPr>
          <p:sp>
            <p:nvSpPr>
              <p:cNvPr id="11" name="AutoShape 7"/>
              <p:cNvSpPr>
                <a:spLocks noChangeAspect="1" noChangeArrowheads="1" noTextEdit="1"/>
              </p:cNvSpPr>
              <p:nvPr/>
            </p:nvSpPr>
            <p:spPr bwMode="auto">
              <a:xfrm>
                <a:off x="-741" y="-3959"/>
                <a:ext cx="9162" cy="1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 y="-3959"/>
                <a:ext cx="9168" cy="1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346" t="46542" b="5204"/>
          <a:stretch/>
        </p:blipFill>
        <p:spPr bwMode="auto">
          <a:xfrm>
            <a:off x="5145479" y="3438525"/>
            <a:ext cx="4511988" cy="2953006"/>
          </a:xfrm>
          <a:prstGeom prst="rect">
            <a:avLst/>
          </a:prstGeom>
          <a:noFill/>
          <a:ln w="12700">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271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 </a:t>
            </a:r>
            <a:r>
              <a:rPr lang="en-US" dirty="0" smtClean="0">
                <a:solidFill>
                  <a:srgbClr val="FF0000"/>
                </a:solidFill>
              </a:rPr>
              <a:t>UPDATE GRAPH</a:t>
            </a:r>
            <a:endParaRPr lang="en-US" dirty="0">
              <a:solidFill>
                <a:srgbClr val="FF0000"/>
              </a:solidFill>
            </a:endParaRPr>
          </a:p>
        </p:txBody>
      </p:sp>
      <p:sp>
        <p:nvSpPr>
          <p:cNvPr id="5" name="Slide Number Placeholder 4"/>
          <p:cNvSpPr>
            <a:spLocks noGrp="1"/>
          </p:cNvSpPr>
          <p:nvPr>
            <p:ph type="sldNum" sz="quarter" idx="33"/>
          </p:nvPr>
        </p:nvSpPr>
        <p:spPr/>
        <p:txBody>
          <a:bodyPr/>
          <a:lstStyle/>
          <a:p>
            <a:fld id="{19B51A1E-902D-48AF-9020-955120F399B6}" type="slidenum">
              <a:rPr lang="en-ZA" smtClean="0"/>
              <a:pPr/>
              <a:t>7</a:t>
            </a:fld>
            <a:endParaRPr lang="en-Z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54" y="1490493"/>
            <a:ext cx="9081607" cy="4288536"/>
          </a:xfrm>
          <a:prstGeom prst="rect">
            <a:avLst/>
          </a:prstGeom>
        </p:spPr>
      </p:pic>
    </p:spTree>
    <p:extLst>
      <p:ext uri="{BB962C8B-B14F-4D97-AF65-F5344CB8AC3E}">
        <p14:creationId xmlns:p14="http://schemas.microsoft.com/office/powerpoint/2010/main" val="1841265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a:t>
            </a:r>
            <a:endParaRPr lang="en-US" dirty="0"/>
          </a:p>
        </p:txBody>
      </p:sp>
      <p:sp>
        <p:nvSpPr>
          <p:cNvPr id="5" name="Slide Number Placeholder 4"/>
          <p:cNvSpPr>
            <a:spLocks noGrp="1"/>
          </p:cNvSpPr>
          <p:nvPr>
            <p:ph type="sldNum" sz="quarter" idx="33"/>
          </p:nvPr>
        </p:nvSpPr>
        <p:spPr/>
        <p:txBody>
          <a:bodyPr/>
          <a:lstStyle/>
          <a:p>
            <a:fld id="{19B51A1E-902D-48AF-9020-955120F399B6}" type="slidenum">
              <a:rPr lang="en-ZA" smtClean="0"/>
              <a:pPr/>
              <a:t>8</a:t>
            </a:fld>
            <a:endParaRPr lang="en-ZA" dirty="0"/>
          </a:p>
        </p:txBody>
      </p:sp>
      <p:grpSp>
        <p:nvGrpSpPr>
          <p:cNvPr id="10" name="Group 9"/>
          <p:cNvGrpSpPr/>
          <p:nvPr/>
        </p:nvGrpSpPr>
        <p:grpSpPr>
          <a:xfrm>
            <a:off x="1327520" y="1034413"/>
            <a:ext cx="7407075" cy="5561649"/>
            <a:chOff x="1365450" y="1095375"/>
            <a:chExt cx="7407075" cy="5561649"/>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450" y="1095375"/>
              <a:ext cx="3657600" cy="2743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4925" y="1095375"/>
              <a:ext cx="3657600" cy="27432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5450" y="3913824"/>
              <a:ext cx="3657600" cy="27432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4925" y="3913824"/>
              <a:ext cx="3657600" cy="2743200"/>
            </a:xfrm>
            <a:prstGeom prst="rect">
              <a:avLst/>
            </a:prstGeom>
          </p:spPr>
        </p:pic>
      </p:grpSp>
    </p:spTree>
    <p:extLst>
      <p:ext uri="{BB962C8B-B14F-4D97-AF65-F5344CB8AC3E}">
        <p14:creationId xmlns:p14="http://schemas.microsoft.com/office/powerpoint/2010/main" val="3629865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a:t>
            </a:r>
            <a:endParaRPr lang="en-US" dirty="0"/>
          </a:p>
        </p:txBody>
      </p:sp>
      <p:sp>
        <p:nvSpPr>
          <p:cNvPr id="5" name="Slide Number Placeholder 4"/>
          <p:cNvSpPr>
            <a:spLocks noGrp="1"/>
          </p:cNvSpPr>
          <p:nvPr>
            <p:ph type="sldNum" sz="quarter" idx="33"/>
          </p:nvPr>
        </p:nvSpPr>
        <p:spPr/>
        <p:txBody>
          <a:bodyPr/>
          <a:lstStyle/>
          <a:p>
            <a:fld id="{19B51A1E-902D-48AF-9020-955120F399B6}" type="slidenum">
              <a:rPr lang="en-ZA" smtClean="0"/>
              <a:pPr/>
              <a:t>9</a:t>
            </a:fld>
            <a:endParaRPr lang="en-ZA" dirty="0"/>
          </a:p>
        </p:txBody>
      </p:sp>
      <p:pic>
        <p:nvPicPr>
          <p:cNvPr id="3" name="Picture 2"/>
          <p:cNvPicPr>
            <a:picLocks noChangeAspect="1"/>
          </p:cNvPicPr>
          <p:nvPr/>
        </p:nvPicPr>
        <p:blipFill rotWithShape="1">
          <a:blip r:embed="rId3"/>
          <a:srcRect l="50150" t="10221" r="24486" b="24779"/>
          <a:stretch/>
        </p:blipFill>
        <p:spPr>
          <a:xfrm>
            <a:off x="1358441" y="1107752"/>
            <a:ext cx="7345234" cy="5293998"/>
          </a:xfrm>
          <a:prstGeom prst="rect">
            <a:avLst/>
          </a:prstGeom>
        </p:spPr>
      </p:pic>
    </p:spTree>
    <p:extLst>
      <p:ext uri="{BB962C8B-B14F-4D97-AF65-F5344CB8AC3E}">
        <p14:creationId xmlns:p14="http://schemas.microsoft.com/office/powerpoint/2010/main" val="445905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5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inimalistic Presentation Layout_SB - v6" id="{67056ED3-B4C9-43D6-B04E-246645D2F1A5}" vid="{EF913330-EBA1-4EBC-8C4F-D710DC878F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86A92AA27C2849A4314B3DBE2FC4EE" ma:contentTypeVersion="2" ma:contentTypeDescription="Create a new document." ma:contentTypeScope="" ma:versionID="babc5f145af1fdf557a301ae6e2f2258">
  <xsd:schema xmlns:xsd="http://www.w3.org/2001/XMLSchema" xmlns:xs="http://www.w3.org/2001/XMLSchema" xmlns:p="http://schemas.microsoft.com/office/2006/metadata/properties" xmlns:ns1="http://schemas.microsoft.com/sharepoint/v3" targetNamespace="http://schemas.microsoft.com/office/2006/metadata/properties" ma:root="true" ma:fieldsID="18623f1c1f06a6864f74772fcc109f8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9291A74-AAD0-48EE-BA53-0FB73C819962}"/>
</file>

<file path=customXml/itemProps2.xml><?xml version="1.0" encoding="utf-8"?>
<ds:datastoreItem xmlns:ds="http://schemas.openxmlformats.org/officeDocument/2006/customXml" ds:itemID="{F6CB1848-D3E0-4F10-B640-720BE758B85B}"/>
</file>

<file path=customXml/itemProps3.xml><?xml version="1.0" encoding="utf-8"?>
<ds:datastoreItem xmlns:ds="http://schemas.openxmlformats.org/officeDocument/2006/customXml" ds:itemID="{E4934E25-8442-49E9-ABDF-3146C4145F3B}"/>
</file>

<file path=docProps/app.xml><?xml version="1.0" encoding="utf-8"?>
<Properties xmlns="http://schemas.openxmlformats.org/officeDocument/2006/extended-properties" xmlns:vt="http://schemas.openxmlformats.org/officeDocument/2006/docPropsVTypes">
  <Template>Minimalist presentation</Template>
  <TotalTime>0</TotalTime>
  <Words>1076</Words>
  <Application>Microsoft Office PowerPoint</Application>
  <PresentationFormat>Widescreen</PresentationFormat>
  <Paragraphs>137</Paragraphs>
  <Slides>24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Cambria</vt:lpstr>
      <vt:lpstr>Times New Roman</vt:lpstr>
      <vt:lpstr>Wingdings</vt:lpstr>
      <vt:lpstr>Office Theme</vt:lpstr>
      <vt:lpstr>Public health update  sac environmental commission oct 2019</vt:lpstr>
      <vt:lpstr>Syndromic surveillance</vt:lpstr>
      <vt:lpstr>reportable diseases and conditions</vt:lpstr>
      <vt:lpstr>Influenza</vt:lpstr>
      <vt:lpstr>Influenza</vt:lpstr>
      <vt:lpstr>heat</vt:lpstr>
      <vt:lpstr>Heat – UPDATE GRAPH</vt:lpstr>
      <vt:lpstr>Heat</vt:lpstr>
      <vt:lpstr>Heat</vt:lpstr>
      <vt:lpstr>Wildfire smoke </vt:lpstr>
      <vt:lpstr>Wildfire smoke </vt:lpstr>
      <vt:lpstr>Wildfire smoke </vt:lpstr>
      <vt:lpstr>Wildfire smoke </vt:lpstr>
      <vt:lpstr>Mercury in face cream</vt:lpstr>
      <vt:lpstr>Signs and symptoms of mercury poisoning</vt:lpstr>
      <vt:lpstr>Sacramento woman in semi-coma after using adulterated face cream</vt:lpstr>
      <vt:lpstr>Public health response</vt:lpstr>
      <vt:lpstr>Respiratory illnesses and deaths related to vaping</vt:lpstr>
      <vt:lpstr>PowerPoint Presentation</vt:lpstr>
      <vt:lpstr>Vaping associated pulmonary injury</vt:lpstr>
      <vt:lpstr>Vaping associated pulmonary injury</vt:lpstr>
      <vt:lpstr>PowerPoint Presentation</vt:lpstr>
      <vt:lpstr>Counties/cities Ban Flavored Tobacco Products </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2019-04-15T19:59:29Z</dcterms:created>
  <dcterms:modified xsi:type="dcterms:W3CDTF">2019-10-18T16:41:20Z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0x0101005486A92AA27C2849A4314B3DBE2FC4EE</vt:lpwstr>
  </property>
</Properties>
</file>