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handoutMasterIdLst>
    <p:handoutMasterId r:id="rId7"/>
  </p:handoutMasterIdLst>
  <p:sldIdLst>
    <p:sldId id="256" r:id="rId2"/>
    <p:sldId id="257" r:id="rId3"/>
    <p:sldId id="264" r:id="rId4"/>
    <p:sldId id="265" r:id="rId5"/>
    <p:sldId id="262" r:id="rId6"/>
  </p:sldIdLst>
  <p:sldSz cx="12192000" cy="6858000"/>
  <p:notesSz cx="7010400" cy="92964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Europa-Light" panose="02000000000000000000" charset="0"/>
      <p:regular r:id="rId12"/>
      <p:italic r:id="rId13"/>
    </p:embeddedFont>
    <p:embeddedFont>
      <p:font typeface="Europa-Bold" panose="02000000000000000000" charset="0"/>
      <p:bold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Europa-Regular" panose="02000000000000000000" charset="0"/>
      <p:regular r:id="rId18"/>
      <p: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4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576" userDrawn="1">
          <p15:clr>
            <a:srgbClr val="A4A3A4"/>
          </p15:clr>
        </p15:guide>
        <p15:guide id="4" pos="600" userDrawn="1">
          <p15:clr>
            <a:srgbClr val="A4A3A4"/>
          </p15:clr>
        </p15:guide>
        <p15:guide id="5" pos="70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B83C"/>
    <a:srgbClr val="1289C5"/>
    <a:srgbClr val="E4605D"/>
    <a:srgbClr val="4F78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6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" y="156"/>
      </p:cViewPr>
      <p:guideLst>
        <p:guide orient="horz" pos="3744"/>
        <p:guide pos="3840"/>
        <p:guide orient="horz" pos="576"/>
        <p:guide pos="600"/>
        <p:guide pos="705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handoutMaster" Target="handoutMasters/handout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23" Type="http://schemas.openxmlformats.org/officeDocument/2006/relationships/tableStyles" Target="tableStyles.xml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81F16F-4AE7-4EC7-9EB2-D939D237B9D0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49A792-2919-4266-8ADD-172B4DB11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2455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524EE-A657-47C8-B581-834D66432480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ADB7D-2179-43E7-B740-12CA9AA72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437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524EE-A657-47C8-B581-834D66432480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ADB7D-2179-43E7-B740-12CA9AA72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695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524EE-A657-47C8-B581-834D66432480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ADB7D-2179-43E7-B740-12CA9AA72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544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524EE-A657-47C8-B581-834D66432480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ADB7D-2179-43E7-B740-12CA9AA72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940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524EE-A657-47C8-B581-834D66432480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ADB7D-2179-43E7-B740-12CA9AA72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722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524EE-A657-47C8-B581-834D66432480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ADB7D-2179-43E7-B740-12CA9AA72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721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524EE-A657-47C8-B581-834D66432480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ADB7D-2179-43E7-B740-12CA9AA72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86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524EE-A657-47C8-B581-834D66432480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ADB7D-2179-43E7-B740-12CA9AA72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135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524EE-A657-47C8-B581-834D66432480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ADB7D-2179-43E7-B740-12CA9AA72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635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524EE-A657-47C8-B581-834D66432480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ADB7D-2179-43E7-B740-12CA9AA72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844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524EE-A657-47C8-B581-834D66432480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ADB7D-2179-43E7-B740-12CA9AA72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263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524EE-A657-47C8-B581-834D66432480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ADB7D-2179-43E7-B740-12CA9AA72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138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833981" y="4582160"/>
            <a:ext cx="10132965" cy="1573378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rgbClr val="1289C5"/>
                </a:solidFill>
                <a:latin typeface="Europa-Bold" panose="02000000000000000000" pitchFamily="50" charset="0"/>
              </a:rPr>
              <a:t>THE NORTH FRANKLIN </a:t>
            </a:r>
            <a:br>
              <a:rPr lang="en-US" sz="4800" dirty="0" smtClean="0">
                <a:solidFill>
                  <a:srgbClr val="1289C5"/>
                </a:solidFill>
                <a:latin typeface="Europa-Bold" panose="02000000000000000000" pitchFamily="50" charset="0"/>
              </a:rPr>
            </a:br>
            <a:r>
              <a:rPr lang="en-US" sz="4800" dirty="0" smtClean="0">
                <a:solidFill>
                  <a:srgbClr val="1289C5"/>
                </a:solidFill>
                <a:latin typeface="Europa-Bold" panose="02000000000000000000" pitchFamily="50" charset="0"/>
              </a:rPr>
              <a:t>SOLAR PROJECT</a:t>
            </a:r>
            <a:endParaRPr lang="en-US" sz="4800" dirty="0">
              <a:solidFill>
                <a:srgbClr val="1289C5"/>
              </a:solidFill>
              <a:latin typeface="Europa-Bold" panose="02000000000000000000" pitchFamily="50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873739" y="4198374"/>
            <a:ext cx="10132964" cy="369578"/>
          </a:xfrm>
        </p:spPr>
        <p:txBody>
          <a:bodyPr>
            <a:normAutofit lnSpcReduction="10000"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Europa-Regular" panose="02000000000000000000" pitchFamily="50" charset="0"/>
              </a:rPr>
              <a:t>September 2018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Europa-Regular" panose="02000000000000000000" pitchFamily="50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94797">
            <a:off x="7922689" y="330500"/>
            <a:ext cx="7163760" cy="72021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1" y="908409"/>
            <a:ext cx="1286856" cy="91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2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841934" y="831131"/>
            <a:ext cx="10132965" cy="398303"/>
          </a:xfrm>
        </p:spPr>
        <p:txBody>
          <a:bodyPr>
            <a:normAutofit fontScale="90000"/>
          </a:bodyPr>
          <a:lstStyle/>
          <a:p>
            <a:pPr algn="l"/>
            <a:r>
              <a:rPr lang="en-US" sz="2400" dirty="0" smtClean="0">
                <a:solidFill>
                  <a:srgbClr val="1289C5"/>
                </a:solidFill>
                <a:latin typeface="Europa-Regular" panose="02000000000000000000" pitchFamily="50" charset="0"/>
              </a:rPr>
              <a:t>HIGHLIGHTS</a:t>
            </a:r>
            <a:endParaRPr lang="en-US" sz="2400" dirty="0">
              <a:solidFill>
                <a:srgbClr val="1289C5"/>
              </a:solidFill>
              <a:latin typeface="Europa-Regular" panose="02000000000000000000" pitchFamily="50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849133" y="6057175"/>
            <a:ext cx="3210008" cy="290223"/>
          </a:xfrm>
        </p:spPr>
        <p:txBody>
          <a:bodyPr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Europa-Regular" panose="02000000000000000000" pitchFamily="50" charset="0"/>
              </a:rPr>
              <a:t>COMMUNITY RESOURCE PROJECT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Europa-Regular" panose="02000000000000000000" pitchFamily="50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920729"/>
            <a:ext cx="6572250" cy="457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18" y="1640683"/>
            <a:ext cx="10210863" cy="382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0019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841934" y="831131"/>
            <a:ext cx="10356047" cy="398303"/>
          </a:xfrm>
        </p:spPr>
        <p:txBody>
          <a:bodyPr>
            <a:normAutofit fontScale="90000"/>
          </a:bodyPr>
          <a:lstStyle/>
          <a:p>
            <a:pPr algn="l"/>
            <a:r>
              <a:rPr lang="en-US" sz="2400" dirty="0" smtClean="0">
                <a:solidFill>
                  <a:srgbClr val="1289C5"/>
                </a:solidFill>
                <a:latin typeface="Europa-Regular" panose="02000000000000000000" pitchFamily="50" charset="0"/>
              </a:rPr>
              <a:t>BENEFITS</a:t>
            </a:r>
            <a:endParaRPr lang="en-US" sz="2400" dirty="0">
              <a:solidFill>
                <a:srgbClr val="1289C5"/>
              </a:solidFill>
              <a:latin typeface="Europa-Regular" panose="02000000000000000000" pitchFamily="50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849133" y="6057175"/>
            <a:ext cx="3210008" cy="290223"/>
          </a:xfrm>
        </p:spPr>
        <p:txBody>
          <a:bodyPr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Europa-Regular" panose="02000000000000000000" pitchFamily="50" charset="0"/>
              </a:rPr>
              <a:t>COMMUNITY RESOURCE PROJECT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Europa-Regular" panose="02000000000000000000" pitchFamily="50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920729"/>
            <a:ext cx="6572250" cy="457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18" y="1712675"/>
            <a:ext cx="10210863" cy="368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6112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841934" y="831131"/>
            <a:ext cx="10132965" cy="398303"/>
          </a:xfrm>
        </p:spPr>
        <p:txBody>
          <a:bodyPr>
            <a:normAutofit fontScale="90000"/>
          </a:bodyPr>
          <a:lstStyle/>
          <a:p>
            <a:pPr algn="l"/>
            <a:r>
              <a:rPr lang="en-US" sz="2400" dirty="0" smtClean="0">
                <a:solidFill>
                  <a:srgbClr val="1289C5"/>
                </a:solidFill>
                <a:latin typeface="Europa-Regular" panose="02000000000000000000" pitchFamily="50" charset="0"/>
              </a:rPr>
              <a:t>LOCATION</a:t>
            </a:r>
            <a:endParaRPr lang="en-US" sz="2400" dirty="0">
              <a:solidFill>
                <a:srgbClr val="1289C5"/>
              </a:solidFill>
              <a:latin typeface="Europa-Regular" panose="02000000000000000000" pitchFamily="50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849133" y="6057175"/>
            <a:ext cx="3210008" cy="290223"/>
          </a:xfrm>
        </p:spPr>
        <p:txBody>
          <a:bodyPr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Europa-Regular" panose="02000000000000000000" pitchFamily="50" charset="0"/>
              </a:rPr>
              <a:t>COMMUNITY RESOURCE PROJECT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Europa-Regular" panose="02000000000000000000" pitchFamily="50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920729"/>
            <a:ext cx="6572250" cy="457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23" y="1644899"/>
            <a:ext cx="11306827" cy="4103758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1126670" y="4898945"/>
            <a:ext cx="1973463" cy="345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pa-Bold" panose="02000000000000000000" pitchFamily="50" charset="0"/>
              </a:rPr>
              <a:t>5961 FRANKLIN BLVD.</a:t>
            </a:r>
            <a:endPara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ropa-Bold" panose="02000000000000000000" pitchFamily="50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682" y="4915274"/>
            <a:ext cx="284688" cy="284688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870856" y="1752288"/>
            <a:ext cx="2899907" cy="3573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  <a:latin typeface="Europa-Regular" panose="02000000000000000000" pitchFamily="50" charset="0"/>
              </a:rPr>
              <a:t>CONSTRUCTION LOCATION</a:t>
            </a:r>
            <a:endParaRPr lang="en-US" sz="1600" dirty="0">
              <a:solidFill>
                <a:schemeClr val="bg2">
                  <a:lumMod val="50000"/>
                </a:schemeClr>
              </a:solidFill>
              <a:latin typeface="Europa-Regular" panose="02000000000000000000" pitchFamily="50" charset="0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7190959" y="1795497"/>
            <a:ext cx="4663772" cy="3573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  <a:latin typeface="Europa-Regular" panose="02000000000000000000" pitchFamily="50" charset="0"/>
              </a:rPr>
              <a:t>NORTH FRANKLIN NEIGHBORHOOD</a:t>
            </a:r>
            <a:endParaRPr lang="en-US" sz="1600" dirty="0">
              <a:solidFill>
                <a:schemeClr val="bg2">
                  <a:lumMod val="50000"/>
                </a:schemeClr>
              </a:solidFill>
              <a:latin typeface="Europa-Regular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8584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73735" y="2404994"/>
            <a:ext cx="10327665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Europa-Regular" panose="02000000000000000000" pitchFamily="50" charset="0"/>
              </a:rPr>
              <a:t>Senator Richard Pan</a:t>
            </a:r>
            <a:endParaRPr lang="en-US" sz="2000" dirty="0">
              <a:solidFill>
                <a:schemeClr val="bg1"/>
              </a:solidFill>
              <a:latin typeface="Europa-Regular" panose="02000000000000000000" pitchFamily="50" charset="0"/>
            </a:endParaRP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Europa-Regular" panose="02000000000000000000" pitchFamily="50" charset="0"/>
              </a:rPr>
              <a:t>Supervisors Patrick Kennedy and Phil Serna</a:t>
            </a:r>
            <a:endParaRPr lang="en-US" sz="2000" dirty="0">
              <a:solidFill>
                <a:schemeClr val="bg1"/>
              </a:solidFill>
              <a:latin typeface="Europa-Regular" panose="02000000000000000000" pitchFamily="50" charset="0"/>
            </a:endParaRP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Europa-Regular" panose="02000000000000000000" pitchFamily="50" charset="0"/>
              </a:rPr>
              <a:t>SMUD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Europa-Regular" panose="02000000000000000000" pitchFamily="50" charset="0"/>
              </a:rPr>
              <a:t>Sacramento City Councilman Jay </a:t>
            </a:r>
            <a:r>
              <a:rPr lang="en-US" sz="2000" dirty="0" err="1" smtClean="0">
                <a:solidFill>
                  <a:schemeClr val="bg1"/>
                </a:solidFill>
                <a:latin typeface="Europa-Regular" panose="02000000000000000000" pitchFamily="50" charset="0"/>
              </a:rPr>
              <a:t>Schenirer</a:t>
            </a:r>
            <a:endParaRPr lang="en-US" sz="2000" dirty="0">
              <a:solidFill>
                <a:schemeClr val="bg1"/>
              </a:solidFill>
              <a:latin typeface="Europa-Regular" panose="02000000000000000000" pitchFamily="50" charset="0"/>
            </a:endParaRP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Europa-Regular" panose="02000000000000000000" charset="0"/>
              </a:rPr>
              <a:t>Dr. </a:t>
            </a:r>
            <a:r>
              <a:rPr lang="en-US" sz="2000" dirty="0" err="1">
                <a:solidFill>
                  <a:schemeClr val="bg1"/>
                </a:solidFill>
                <a:latin typeface="Europa-Regular" panose="02000000000000000000" charset="0"/>
              </a:rPr>
              <a:t>Kasirye</a:t>
            </a:r>
            <a:r>
              <a:rPr lang="en-US" sz="2000" dirty="0">
                <a:solidFill>
                  <a:schemeClr val="bg1"/>
                </a:solidFill>
                <a:latin typeface="Europa-Regular" panose="02000000000000000000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Europa-Regular" panose="02000000000000000000" charset="0"/>
              </a:rPr>
              <a:t>Dept</a:t>
            </a:r>
            <a:r>
              <a:rPr lang="en-US" sz="2000" dirty="0">
                <a:solidFill>
                  <a:schemeClr val="bg1"/>
                </a:solidFill>
                <a:latin typeface="Europa-Regular" panose="02000000000000000000" charset="0"/>
              </a:rPr>
              <a:t> of Health &amp; Human </a:t>
            </a:r>
            <a:r>
              <a:rPr lang="en-US" sz="2000" dirty="0" smtClean="0">
                <a:solidFill>
                  <a:schemeClr val="bg1"/>
                </a:solidFill>
                <a:latin typeface="Europa-Regular" panose="02000000000000000000" charset="0"/>
              </a:rPr>
              <a:t>Services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Europa-Regular" panose="02000000000000000000" charset="0"/>
              </a:rPr>
              <a:t>Sacramento Metro Air Quality Management </a:t>
            </a:r>
            <a:r>
              <a:rPr lang="en-US" sz="2000" dirty="0" smtClean="0">
                <a:solidFill>
                  <a:schemeClr val="bg1"/>
                </a:solidFill>
                <a:latin typeface="Europa-Regular" panose="02000000000000000000" charset="0"/>
              </a:rPr>
              <a:t>District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Europa-Regular" panose="02000000000000000000" charset="0"/>
              </a:rPr>
              <a:t>Local Government Commission, Kate </a:t>
            </a:r>
            <a:r>
              <a:rPr lang="en-US" sz="2000" dirty="0" err="1" smtClean="0">
                <a:solidFill>
                  <a:schemeClr val="bg1"/>
                </a:solidFill>
                <a:latin typeface="Europa-Regular" panose="02000000000000000000" charset="0"/>
              </a:rPr>
              <a:t>Mais</a:t>
            </a:r>
            <a:endParaRPr lang="en-US" sz="2000" dirty="0" smtClean="0">
              <a:solidFill>
                <a:schemeClr val="bg1"/>
              </a:solidFill>
              <a:latin typeface="Europa-Regular" panose="02000000000000000000" charset="0"/>
            </a:endParaRP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Europa-Regular" panose="02000000000000000000" charset="0"/>
              </a:rPr>
              <a:t>Green Tech, Simeon </a:t>
            </a:r>
            <a:r>
              <a:rPr lang="en-US" sz="2000" dirty="0" smtClean="0">
                <a:solidFill>
                  <a:schemeClr val="bg1"/>
                </a:solidFill>
                <a:latin typeface="Europa-Regular" panose="02000000000000000000" charset="0"/>
              </a:rPr>
              <a:t>Grant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Europa-Regular" panose="02000000000000000000" charset="0"/>
              </a:rPr>
              <a:t>Capitol Region Climate Readiness Collaboration, Kathleen </a:t>
            </a:r>
            <a:r>
              <a:rPr lang="en-US" sz="2000" dirty="0" smtClean="0">
                <a:solidFill>
                  <a:schemeClr val="bg1"/>
                </a:solidFill>
                <a:latin typeface="Europa-Regular" panose="02000000000000000000" charset="0"/>
              </a:rPr>
              <a:t>Ave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Europa-Regular" panose="02000000000000000000" charset="0"/>
              </a:rPr>
              <a:t>Franklin Business District and La </a:t>
            </a:r>
            <a:r>
              <a:rPr lang="en-US" sz="2000" dirty="0" err="1" smtClean="0">
                <a:solidFill>
                  <a:schemeClr val="bg1"/>
                </a:solidFill>
                <a:latin typeface="Europa-Regular" panose="02000000000000000000" charset="0"/>
              </a:rPr>
              <a:t>Familia</a:t>
            </a:r>
            <a:r>
              <a:rPr lang="en-US" sz="2000" dirty="0" smtClean="0">
                <a:solidFill>
                  <a:schemeClr val="bg1"/>
                </a:solidFill>
                <a:latin typeface="Europa-Regular" panose="02000000000000000000" charset="0"/>
              </a:rPr>
              <a:t> </a:t>
            </a:r>
            <a:endParaRPr lang="en-US" sz="2000" dirty="0">
              <a:solidFill>
                <a:schemeClr val="bg1"/>
              </a:solidFill>
              <a:latin typeface="Europa-Regular" panose="02000000000000000000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74027">
            <a:off x="8141762" y="3419925"/>
            <a:ext cx="5225146" cy="5225146"/>
          </a:xfrm>
          <a:prstGeom prst="rect">
            <a:avLst/>
          </a:prstGeom>
        </p:spPr>
      </p:pic>
      <p:sp>
        <p:nvSpPr>
          <p:cNvPr id="15" name="Subtitle 2"/>
          <p:cNvSpPr txBox="1">
            <a:spLocks/>
          </p:cNvSpPr>
          <p:nvPr/>
        </p:nvSpPr>
        <p:spPr>
          <a:xfrm>
            <a:off x="873737" y="847132"/>
            <a:ext cx="7117324" cy="3694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Europa-Light" panose="02000000000000000000" pitchFamily="50" charset="0"/>
              </a:rPr>
              <a:t>Supporters for the Community Solar Project </a:t>
            </a:r>
            <a:r>
              <a:rPr lang="en-US" sz="1400" dirty="0" smtClean="0">
                <a:solidFill>
                  <a:schemeClr val="bg1"/>
                </a:solidFill>
                <a:latin typeface="Europa-Light" panose="02000000000000000000" pitchFamily="50" charset="0"/>
              </a:rPr>
              <a:t>(Partial list)</a:t>
            </a:r>
            <a:endParaRPr lang="en-US" dirty="0">
              <a:solidFill>
                <a:schemeClr val="bg1"/>
              </a:solidFill>
              <a:latin typeface="Europa-Light" panose="02000000000000000000" pitchFamily="50" charset="0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849133" y="6057175"/>
            <a:ext cx="3210008" cy="290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smtClean="0">
                <a:solidFill>
                  <a:schemeClr val="bg1"/>
                </a:solidFill>
                <a:latin typeface="Europa-Regular" panose="02000000000000000000" pitchFamily="50" charset="0"/>
              </a:rPr>
              <a:t>COMMUNITY RESOURCE PROJECT</a:t>
            </a:r>
            <a:endParaRPr lang="en-US" sz="1200" dirty="0">
              <a:solidFill>
                <a:schemeClr val="bg1"/>
              </a:solidFill>
              <a:latin typeface="Europa-Regular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4055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86A92AA27C2849A4314B3DBE2FC4EE" ma:contentTypeVersion="2" ma:contentTypeDescription="Create a new document." ma:contentTypeScope="" ma:versionID="babc5f145af1fdf557a301ae6e2f2258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18623f1c1f06a6864f74772fcc109f85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DDC26F06-C658-4E13-9D1D-BDF9878A8AB2}"/>
</file>

<file path=customXml/itemProps2.xml><?xml version="1.0" encoding="utf-8"?>
<ds:datastoreItem xmlns:ds="http://schemas.openxmlformats.org/officeDocument/2006/customXml" ds:itemID="{A11F11BF-55D6-44ED-96E1-9925E37E6EE3}"/>
</file>

<file path=customXml/itemProps3.xml><?xml version="1.0" encoding="utf-8"?>
<ds:datastoreItem xmlns:ds="http://schemas.openxmlformats.org/officeDocument/2006/customXml" ds:itemID="{003CC23D-62D6-451E-A98A-2F37A45542C2}"/>
</file>

<file path=docProps/app.xml><?xml version="1.0" encoding="utf-8"?>
<Properties xmlns="http://schemas.openxmlformats.org/officeDocument/2006/extended-properties" xmlns:vt="http://schemas.openxmlformats.org/officeDocument/2006/docPropsVTypes">
  <TotalTime>2064</TotalTime>
  <Words>95</Words>
  <Application>Microsoft Office PowerPoint</Application>
  <PresentationFormat>Widescreen</PresentationFormat>
  <Paragraphs>23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Calibri</vt:lpstr>
      <vt:lpstr>Europa-Light</vt:lpstr>
      <vt:lpstr>Europa-Bold</vt:lpstr>
      <vt:lpstr>Calibri Light</vt:lpstr>
      <vt:lpstr>Europa-Regular</vt:lpstr>
      <vt:lpstr>Arial</vt:lpstr>
      <vt:lpstr>Office Theme</vt:lpstr>
      <vt:lpstr>THE NORTH FRANKLIN  SOLAR PROJECT</vt:lpstr>
      <vt:lpstr>HIGHLIGHTS</vt:lpstr>
      <vt:lpstr>BENEFITS</vt:lpstr>
      <vt:lpstr>LOCATION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COMMUNITY RESOURCE PROJECT, INC.</dc:title>
  <dc:creator>Aaron Cox</dc:creator>
  <cp:lastModifiedBy>Luis Sanchez</cp:lastModifiedBy>
  <cp:revision>69</cp:revision>
  <cp:lastPrinted>2018-09-14T19:44:07Z</cp:lastPrinted>
  <dcterms:created xsi:type="dcterms:W3CDTF">2017-11-28T19:50:15Z</dcterms:created>
  <dcterms:modified xsi:type="dcterms:W3CDTF">2018-09-14T19:44:53Z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0x0101005486A92AA27C2849A4314B3DBE2FC4EE</vt:lpwstr>
  </property>
</Properties>
</file>