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ommentAuthors.xml" ContentType="application/vnd.openxmlformats-officedocument.presentationml.commentAuthors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Override4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92" r:id="rId4"/>
    <p:sldId id="258" r:id="rId5"/>
    <p:sldId id="295" r:id="rId6"/>
    <p:sldId id="294" r:id="rId7"/>
    <p:sldId id="296" r:id="rId8"/>
    <p:sldId id="281" r:id="rId9"/>
    <p:sldId id="297" r:id="rId10"/>
    <p:sldId id="298" r:id="rId11"/>
    <p:sldId id="299" r:id="rId12"/>
    <p:sldId id="300" r:id="rId13"/>
    <p:sldId id="301" r:id="rId14"/>
    <p:sldId id="302" r:id="rId15"/>
    <p:sldId id="304" r:id="rId16"/>
    <p:sldId id="29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borne. Jennifer" initials="CJ" lastIdx="13" clrIdx="0">
    <p:extLst>
      <p:ext uri="{19B8F6BF-5375-455C-9EA6-DF929625EA0E}">
        <p15:presenceInfo xmlns:p15="http://schemas.microsoft.com/office/powerpoint/2012/main" userId="S-1-5-21-28854893-1655970943-1084424799-638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08" y="-9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A9E7CE75-C86D-4CDC-921E-1B05D1746E9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B4CBB59B-DCA8-48B4-917E-CFB025C37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8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7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6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6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35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7747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74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05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92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2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2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71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B59B-DCA8-48B4-917E-CFB025C376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9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5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3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6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6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47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7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12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2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4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12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65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October 3, 2012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February 26, 2019                                           Waste Management &amp; Recycling- SB 183 Regulatory Update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fld id="{04A3A10D-7D5E-4932-A76F-CD1632FD3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88" y="1676400"/>
            <a:ext cx="8329612" cy="3429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0" dirty="0" smtClean="0">
                <a:ln w="0"/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Recyclables and Organics Update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</a:rPr>
              <a:t>Sacramento Environmental Commission</a:t>
            </a:r>
            <a:r>
              <a:rPr lang="en-US" sz="2800" dirty="0">
                <a:solidFill>
                  <a:schemeClr val="tx1"/>
                </a:solidFill>
                <a:effectLst/>
              </a:rPr>
              <a:t/>
            </a:r>
            <a:br>
              <a:rPr lang="en-US" sz="2800" dirty="0">
                <a:solidFill>
                  <a:schemeClr val="tx1"/>
                </a:solidFill>
                <a:effectLst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</a:rPr>
              <a:t>March 18, 2019</a:t>
            </a:r>
            <a:br>
              <a:rPr lang="en-US" sz="2800" dirty="0" smtClean="0">
                <a:solidFill>
                  <a:schemeClr val="tx1"/>
                </a:solidFill>
                <a:effectLst/>
              </a:rPr>
            </a:br>
            <a:r>
              <a:rPr lang="en-US" sz="2400" dirty="0">
                <a:solidFill>
                  <a:schemeClr val="tx1"/>
                </a:solidFill>
                <a:effectLst/>
              </a:rPr>
              <a:t/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</a:rPr>
              <a:t>Tim Israel, Superintendent</a:t>
            </a:r>
            <a:endParaRPr lang="en-US" sz="24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4" descr="saccty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420142"/>
            <a:ext cx="5243512" cy="12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3352800"/>
            <a:ext cx="8077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SB 1383 draft regulations require weekly collection of organics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Currently green waste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collected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 other week.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Weekly collection will require a significant expansion of collection fleet. 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option to collect refuse every other week to reduce costs.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1383 Potential Impacts - Weekly 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Organic Material Collection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Collected organic waste will require different handling procedures than those currently used for green waste.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Currently, DWMR receives and transfers green waste using outdoor facilities.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Adding food waste to collected green waste will require receipt and transferring at indoor facilities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Significant improvements to the County’s transfer facilities.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1383 Potential Impacts -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Facilities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Solid Waste Facility permitted in Sacramento County to process organic waste containing food waste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DWMR currently ships approximately 75% green waste for composting to Chico, 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Request for Proposals (RFP) issued for organics diversion services- responses due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2019.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Based on regional surveys, we anticipate the cost for transportation and processing will increase significantly. 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1383 Potential Impacts -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Organic Diversion Cost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26360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Draft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place significant responsibilities on the County: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Robust inspection, record keeping, and enforcement on all generators. 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Capacity planning of organics processing infrastructure, conducting quarterly contamination reviews of all organic collection routes, and annual inspection of major food waste generators.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Significant outreach efforts to educate generators.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County will be the designated agency for organics capacity planning County-wide, including incorporated as well as unincorporated areas. 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1383 Potential Impacts -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Inspection, Record Keeping and Enforcement 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SB 1383 draft regulations require jurisdictions to adopt ordinances and impose penalties that are equivalent to or stricter than prescribed penalty amounts.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threshold or level of contamination given in regulations that constitute a violation.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1st violation -$50-$100 per day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2nd violation - $100-$200 per day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3rd violation -$250-$500 per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 to $10,000 per day for jurisdictional violations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1383 Potential Impacts -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Imposed 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Penalties 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organics collections best practices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Solicited and received Letters of Interest from organics processors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Conducted an greenwaste characterization analysis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Analyzing draft SB 1383 regulatory language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Issued a Request for Proposals for organics diversion services with the Cities of Sacramento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Folsom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Preparing for major routing and fleet maintenance analyses to support decision making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Preparing for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rate increase analysis and request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DWMR is Doing in Preparation?</a:t>
            </a:r>
            <a:endParaRPr 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100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Chinese policy has significantly impacted the recycling materials market and the price the County pays for SSR processing.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changes in the way organics are collected and processed are on the way.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Organics collection will likely occur weekly, requiring substantial new staff and equipment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facilities will require significant improvements.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composting and digester facilities will need to be sited and permitted.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Based on preliminary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estimates,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DWMR projects rate increases in the range of $10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$15 per account per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month for changes in the SSR and organic recycling programs.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0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Who is DWMR?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Stream Recyclables – 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rief History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New SSR Contracts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Organics – What is organic waste?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SB 1383 – Draft Regulations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Impacts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DWMR is Doing in Preparation?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676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2904"/>
            <a:ext cx="366712" cy="365125"/>
          </a:xfrm>
        </p:spPr>
        <p:txBody>
          <a:bodyPr/>
          <a:lstStyle/>
          <a:p>
            <a:fld id="{04A3A10D-7D5E-4932-A76F-CD1632FD3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Curbside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collection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153,000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single family/duplex homes in unincorporated areas of Sacramento County.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264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full time employees and 35 part time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Disposal Facilities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Kiefer Landfill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North Area Recovery Station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Residential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services: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Weekly collection of  garbage,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used motor oil, used oil filters and cooking oil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Bi-weekly collection of recyclables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Bi-weekly collection of green waste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no-cost calendar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year bulky waste pickup by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Illegal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dumping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clean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street sweeping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residential areas using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outside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DWMR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653" y="6316956"/>
            <a:ext cx="1146147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5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bin system implemented in summer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1991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Stream Recycling implemented in April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1998.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were processed under a fixed price structure from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2006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until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2013.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March 2013, two new processing contracts based on a market driven pricing structure with a floor price of $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15/ton.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2017 China begins enforcement of their National Sword policy, limiting import of many SSR materials.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Fall 2017 - Processing contracts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terminated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by processors due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the volatility and uncertainty of the recent market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2018 operated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under short-term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 agreements</a:t>
            </a: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Stream Recyclables – A Brief History</a:t>
            </a:r>
          </a:p>
        </p:txBody>
      </p:sp>
      <p:pic>
        <p:nvPicPr>
          <p:cNvPr id="7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3" y="6324599"/>
            <a:ext cx="1148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/>
          <a:lstStyle/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2019 – Two long-term processing contracts executed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featuring market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pricing and no floor prices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Recycling Industries (Sacramento) – Three year contract for up to 750 tons per month 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California Waste Recovery Systems (Galt) – 10 year contract for up to 4,000 tons per month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Kept plastics #1 - #7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Removed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septic containers (milk/broth/juice cartons)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Tipping 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Recycling Industries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L&amp;D Transfer Station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total cost per year = $2,5000,000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cost per month per account = $1.36</a:t>
            </a:r>
            <a:endParaRPr lang="en-US" dirty="0"/>
          </a:p>
          <a:p>
            <a:pPr marL="342900" indent="-342900">
              <a:buClrTx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Single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Recyclables Processing Contracts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3" y="6324599"/>
            <a:ext cx="1148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2400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Recycle Right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3" y="6324599"/>
            <a:ext cx="1148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" t="1555" b="479"/>
          <a:stretch>
            <a:fillRect/>
          </a:stretch>
        </p:blipFill>
        <p:spPr bwMode="auto">
          <a:xfrm>
            <a:off x="1226476" y="1114687"/>
            <a:ext cx="7385913" cy="495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8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700"/>
          </a:xfrm>
        </p:spPr>
        <p:txBody>
          <a:bodyPr/>
          <a:lstStyle/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Curbside Enhancement Committee – Formed to reduce SSR contamination through customer outreach and education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Revamped service guide and cart tags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Deployed route auditors to inspect and tag carts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studies to evaluate the effectiveness of traditional outreach, can tagging, and deployment of new carts</a:t>
            </a:r>
          </a:p>
          <a:p>
            <a:pPr marL="342900" indent="-342900">
              <a:buClrTx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Formulated an outreach strategy focusing on reaching customers multiple times through various media</a:t>
            </a:r>
            <a:endParaRPr lang="en-US" dirty="0"/>
          </a:p>
          <a:p>
            <a:pPr marL="342900" indent="-342900">
              <a:buClrTx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Recyclables Outreach Efforts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3" y="6324599"/>
            <a:ext cx="1148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09"/>
          <a:stretch/>
        </p:blipFill>
        <p:spPr>
          <a:xfrm>
            <a:off x="2057400" y="4479567"/>
            <a:ext cx="5105400" cy="171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7620000" cy="4157662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Waste Originated from Living Organisms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Green Waste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Wood Waste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Food Waste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Sewage Sludge/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Biosolids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Manure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Paper/Cardboard- not required in green cart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Organic Textiles/Carpets- not required in green cart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Organics – What is Organic Waste?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Primarily targets reducing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methane emissions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 wide goals based on 2014 organic waste disposal rates: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–50 percent organic waste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from landfills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2025 –75 percent organic waste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from landfills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2025 –20 percent increase in recovery of edible food that is currently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disposed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Jurisdictions mandated to: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 residential and commercial source separated organics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or after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an edible food recovery program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or after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SB 1383- Short-Lived Climate Pollutants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81000" y="6142037"/>
            <a:ext cx="693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8" name="Picture 4" descr="sacc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314" y="6301152"/>
            <a:ext cx="1148486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7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6A92AA27C2849A4314B3DBE2FC4EE" ma:contentTypeVersion="2" ma:contentTypeDescription="Create a new document." ma:contentTypeScope="" ma:versionID="babc5f145af1fdf557a301ae6e2f225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8623f1c1f06a6864f74772fcc109f8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D3AA12-F084-4A5E-8CFE-3E25926AFE57}"/>
</file>

<file path=customXml/itemProps2.xml><?xml version="1.0" encoding="utf-8"?>
<ds:datastoreItem xmlns:ds="http://schemas.openxmlformats.org/officeDocument/2006/customXml" ds:itemID="{5676111F-8024-4F48-B744-227159BD8690}"/>
</file>

<file path=customXml/itemProps3.xml><?xml version="1.0" encoding="utf-8"?>
<ds:datastoreItem xmlns:ds="http://schemas.openxmlformats.org/officeDocument/2006/customXml" ds:itemID="{63CDCAD9-C8B1-4AD4-AE42-60C55473B8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37518</TotalTime>
  <Words>1037</Words>
  <Application>Microsoft Office PowerPoint</Application>
  <PresentationFormat>On-screen Show (4:3)</PresentationFormat>
  <Paragraphs>138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Lucida Sans Unicode</vt:lpstr>
      <vt:lpstr>Verdana</vt:lpstr>
      <vt:lpstr>Wingdings 2</vt:lpstr>
      <vt:lpstr>Wingdings 3</vt:lpstr>
      <vt:lpstr>Concourse</vt:lpstr>
      <vt:lpstr>Recyclables and Organics Update  Sacramento Environmental Commission March 18, 2019  Tim Israel, Superintendent</vt:lpstr>
      <vt:lpstr>Presentation Overview</vt:lpstr>
      <vt:lpstr>DWMR</vt:lpstr>
      <vt:lpstr>Single Stream Recyclables – A Brief History</vt:lpstr>
      <vt:lpstr>New Single Stream Recyclables Processing Contracts</vt:lpstr>
      <vt:lpstr>Recycle Right</vt:lpstr>
      <vt:lpstr>Single Stream Recyclables Outreach Efforts</vt:lpstr>
      <vt:lpstr>Organics – What is Organic Waste?</vt:lpstr>
      <vt:lpstr>SB 1383- Short-Lived Climate Pollutants</vt:lpstr>
      <vt:lpstr>1383 Potential Impacts - Weekly Organic Material Collection</vt:lpstr>
      <vt:lpstr>1383 Potential Impacts - Transfer Facilities</vt:lpstr>
      <vt:lpstr>1383 Potential Impacts - Increased Organic Diversion Cost</vt:lpstr>
      <vt:lpstr>1383 Potential Impacts - Increased Inspection, Record Keeping and Enforcement </vt:lpstr>
      <vt:lpstr>1383 Potential Impacts - Imposed Penalties </vt:lpstr>
      <vt:lpstr>What DWMR is Doing in Preparation?</vt:lpstr>
      <vt:lpstr>Conclusions</vt:lpstr>
    </vt:vector>
  </TitlesOfParts>
  <Company>Municipal Services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Kiefer Landfill Module 2 Liquids Recirculation and Landfill Gas Collection System – A Case Study of Success</dc:title>
  <dc:creator>Tim Israel</dc:creator>
  <cp:lastModifiedBy>Israel. Timothy</cp:lastModifiedBy>
  <cp:revision>178</cp:revision>
  <cp:lastPrinted>2016-01-12T16:18:30Z</cp:lastPrinted>
  <dcterms:created xsi:type="dcterms:W3CDTF">2012-09-05T14:08:31Z</dcterms:created>
  <dcterms:modified xsi:type="dcterms:W3CDTF">2019-03-11T21:30:04Z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0x0101005486A92AA27C2849A4314B3DBE2FC4EE</vt:lpwstr>
  </property>
</Properties>
</file>