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5.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8.xml" ContentType="application/vnd.openxmlformats-officedocument.presentationml.notesSlide+xml"/>
  <Override PartName="/ppt/notesSlides/notesSlide28.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media/media1.jpg" ContentType="video/unknown"/>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Lst>
  <p:notesMasterIdLst>
    <p:notesMasterId r:id="rId33"/>
  </p:notesMasterIdLst>
  <p:handoutMasterIdLst>
    <p:handoutMasterId r:id="rId34"/>
  </p:handoutMasterIdLst>
  <p:sldIdLst>
    <p:sldId id="399" r:id="rId2"/>
    <p:sldId id="554" r:id="rId3"/>
    <p:sldId id="557" r:id="rId4"/>
    <p:sldId id="621" r:id="rId5"/>
    <p:sldId id="620" r:id="rId6"/>
    <p:sldId id="622" r:id="rId7"/>
    <p:sldId id="623" r:id="rId8"/>
    <p:sldId id="641" r:id="rId9"/>
    <p:sldId id="624" r:id="rId10"/>
    <p:sldId id="642" r:id="rId11"/>
    <p:sldId id="625" r:id="rId12"/>
    <p:sldId id="643" r:id="rId13"/>
    <p:sldId id="645" r:id="rId14"/>
    <p:sldId id="628" r:id="rId15"/>
    <p:sldId id="637" r:id="rId16"/>
    <p:sldId id="638" r:id="rId17"/>
    <p:sldId id="659" r:id="rId18"/>
    <p:sldId id="639" r:id="rId19"/>
    <p:sldId id="629" r:id="rId20"/>
    <p:sldId id="630" r:id="rId21"/>
    <p:sldId id="631" r:id="rId22"/>
    <p:sldId id="632" r:id="rId23"/>
    <p:sldId id="634" r:id="rId24"/>
    <p:sldId id="636" r:id="rId25"/>
    <p:sldId id="650" r:id="rId26"/>
    <p:sldId id="646" r:id="rId27"/>
    <p:sldId id="653" r:id="rId28"/>
    <p:sldId id="655" r:id="rId29"/>
    <p:sldId id="657" r:id="rId30"/>
    <p:sldId id="615" r:id="rId31"/>
    <p:sldId id="649" r:id="rId32"/>
  </p:sldIdLst>
  <p:sldSz cx="9144000" cy="6858000" type="screen4x3"/>
  <p:notesSz cx="7010400" cy="9296400"/>
  <p:defaultTextStyle>
    <a:defPPr>
      <a:defRPr lang="en-US"/>
    </a:defPPr>
    <a:lvl1pPr algn="l" rtl="0" fontAlgn="base">
      <a:spcBef>
        <a:spcPct val="20000"/>
      </a:spcBef>
      <a:spcAft>
        <a:spcPct val="0"/>
      </a:spcAft>
      <a:buClr>
        <a:schemeClr val="accent1"/>
      </a:buClr>
      <a:buSzPct val="65000"/>
      <a:buFont typeface="Wingdings" pitchFamily="2" charset="2"/>
      <a:defRPr sz="2600" kern="1200">
        <a:solidFill>
          <a:schemeClr val="accent2"/>
        </a:solidFill>
        <a:latin typeface="Arial" charset="0"/>
        <a:ea typeface="+mn-ea"/>
        <a:cs typeface="+mn-cs"/>
      </a:defRPr>
    </a:lvl1pPr>
    <a:lvl2pPr marL="457200" algn="l" rtl="0" fontAlgn="base">
      <a:spcBef>
        <a:spcPct val="20000"/>
      </a:spcBef>
      <a:spcAft>
        <a:spcPct val="0"/>
      </a:spcAft>
      <a:buClr>
        <a:schemeClr val="accent1"/>
      </a:buClr>
      <a:buSzPct val="65000"/>
      <a:buFont typeface="Wingdings" pitchFamily="2" charset="2"/>
      <a:defRPr sz="2600" kern="1200">
        <a:solidFill>
          <a:schemeClr val="accent2"/>
        </a:solidFill>
        <a:latin typeface="Arial" charset="0"/>
        <a:ea typeface="+mn-ea"/>
        <a:cs typeface="+mn-cs"/>
      </a:defRPr>
    </a:lvl2pPr>
    <a:lvl3pPr marL="914400" algn="l" rtl="0" fontAlgn="base">
      <a:spcBef>
        <a:spcPct val="20000"/>
      </a:spcBef>
      <a:spcAft>
        <a:spcPct val="0"/>
      </a:spcAft>
      <a:buClr>
        <a:schemeClr val="accent1"/>
      </a:buClr>
      <a:buSzPct val="65000"/>
      <a:buFont typeface="Wingdings" pitchFamily="2" charset="2"/>
      <a:defRPr sz="2600" kern="1200">
        <a:solidFill>
          <a:schemeClr val="accent2"/>
        </a:solidFill>
        <a:latin typeface="Arial" charset="0"/>
        <a:ea typeface="+mn-ea"/>
        <a:cs typeface="+mn-cs"/>
      </a:defRPr>
    </a:lvl3pPr>
    <a:lvl4pPr marL="1371600" algn="l" rtl="0" fontAlgn="base">
      <a:spcBef>
        <a:spcPct val="20000"/>
      </a:spcBef>
      <a:spcAft>
        <a:spcPct val="0"/>
      </a:spcAft>
      <a:buClr>
        <a:schemeClr val="accent1"/>
      </a:buClr>
      <a:buSzPct val="65000"/>
      <a:buFont typeface="Wingdings" pitchFamily="2" charset="2"/>
      <a:defRPr sz="2600" kern="1200">
        <a:solidFill>
          <a:schemeClr val="accent2"/>
        </a:solidFill>
        <a:latin typeface="Arial" charset="0"/>
        <a:ea typeface="+mn-ea"/>
        <a:cs typeface="+mn-cs"/>
      </a:defRPr>
    </a:lvl4pPr>
    <a:lvl5pPr marL="1828800" algn="l" rtl="0" fontAlgn="base">
      <a:spcBef>
        <a:spcPct val="20000"/>
      </a:spcBef>
      <a:spcAft>
        <a:spcPct val="0"/>
      </a:spcAft>
      <a:buClr>
        <a:schemeClr val="accent1"/>
      </a:buClr>
      <a:buSzPct val="65000"/>
      <a:buFont typeface="Wingdings" pitchFamily="2" charset="2"/>
      <a:defRPr sz="2600" kern="1200">
        <a:solidFill>
          <a:schemeClr val="accent2"/>
        </a:solidFill>
        <a:latin typeface="Arial" charset="0"/>
        <a:ea typeface="+mn-ea"/>
        <a:cs typeface="+mn-cs"/>
      </a:defRPr>
    </a:lvl5pPr>
    <a:lvl6pPr marL="2286000" algn="l" defTabSz="914400" rtl="0" eaLnBrk="1" latinLnBrk="0" hangingPunct="1">
      <a:defRPr sz="2600" kern="1200">
        <a:solidFill>
          <a:schemeClr val="accent2"/>
        </a:solidFill>
        <a:latin typeface="Arial" charset="0"/>
        <a:ea typeface="+mn-ea"/>
        <a:cs typeface="+mn-cs"/>
      </a:defRPr>
    </a:lvl6pPr>
    <a:lvl7pPr marL="2743200" algn="l" defTabSz="914400" rtl="0" eaLnBrk="1" latinLnBrk="0" hangingPunct="1">
      <a:defRPr sz="2600" kern="1200">
        <a:solidFill>
          <a:schemeClr val="accent2"/>
        </a:solidFill>
        <a:latin typeface="Arial" charset="0"/>
        <a:ea typeface="+mn-ea"/>
        <a:cs typeface="+mn-cs"/>
      </a:defRPr>
    </a:lvl7pPr>
    <a:lvl8pPr marL="3200400" algn="l" defTabSz="914400" rtl="0" eaLnBrk="1" latinLnBrk="0" hangingPunct="1">
      <a:defRPr sz="2600" kern="1200">
        <a:solidFill>
          <a:schemeClr val="accent2"/>
        </a:solidFill>
        <a:latin typeface="Arial" charset="0"/>
        <a:ea typeface="+mn-ea"/>
        <a:cs typeface="+mn-cs"/>
      </a:defRPr>
    </a:lvl8pPr>
    <a:lvl9pPr marL="3657600" algn="l" defTabSz="914400" rtl="0" eaLnBrk="1" latinLnBrk="0" hangingPunct="1">
      <a:defRPr sz="2600" kern="1200">
        <a:solidFill>
          <a:schemeClr val="accent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CC"/>
    <a:srgbClr val="CC00FF"/>
    <a:srgbClr val="000000"/>
    <a:srgbClr val="FFCCFF"/>
    <a:srgbClr val="CCCC00"/>
    <a:srgbClr val="0D8F42"/>
    <a:srgbClr val="FF66CC"/>
    <a:srgbClr val="FF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handoutView">
  <p:normalViewPr showOutlineIcons="0">
    <p:restoredLeft sz="34580" autoAdjust="0"/>
    <p:restoredTop sz="86410" autoAdjust="0"/>
  </p:normalViewPr>
  <p:slideViewPr>
    <p:cSldViewPr>
      <p:cViewPr varScale="1">
        <p:scale>
          <a:sx n="79" d="100"/>
          <a:sy n="79" d="100"/>
        </p:scale>
        <p:origin x="516" y="96"/>
      </p:cViewPr>
      <p:guideLst>
        <p:guide orient="horz" pos="2160"/>
        <p:guide pos="2880"/>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75" d="100"/>
        <a:sy n="75" d="100"/>
      </p:scale>
      <p:origin x="0" y="0"/>
    </p:cViewPr>
  </p:sorterViewPr>
  <p:notesViewPr>
    <p:cSldViewPr>
      <p:cViewPr varScale="1">
        <p:scale>
          <a:sx n="69" d="100"/>
          <a:sy n="69" d="100"/>
        </p:scale>
        <p:origin x="27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3" name="Rectangle 3"/>
          <p:cNvSpPr>
            <a:spLocks noGrp="1" noChangeArrowheads="1"/>
          </p:cNvSpPr>
          <p:nvPr>
            <p:ph type="dt" sz="quarter" idx="1"/>
          </p:nvPr>
        </p:nvSpPr>
        <p:spPr bwMode="auto">
          <a:xfrm>
            <a:off x="3970054" y="0"/>
            <a:ext cx="3038746" cy="466338"/>
          </a:xfrm>
          <a:prstGeom prst="rect">
            <a:avLst/>
          </a:prstGeom>
          <a:noFill/>
          <a:ln w="9525">
            <a:noFill/>
            <a:miter lim="800000"/>
            <a:headEnd/>
            <a:tailEnd/>
          </a:ln>
          <a:effectLst/>
        </p:spPr>
        <p:txBody>
          <a:bodyPr vert="horz" wrap="square" lIns="93119" tIns="46560" rIns="93119" bIns="46560" numCol="1" anchor="t" anchorCtr="0" compatLnSpc="1">
            <a:prstTxWarp prst="textNoShape">
              <a:avLst/>
            </a:prstTxWarp>
          </a:bodyPr>
          <a:lstStyle>
            <a:lvl1pPr algn="r" defTabSz="930169">
              <a:spcBef>
                <a:spcPct val="0"/>
              </a:spcBef>
              <a:buClrTx/>
              <a:buSzTx/>
              <a:buFontTx/>
              <a:buNone/>
              <a:defRPr sz="1100">
                <a:solidFill>
                  <a:schemeClr val="tx1"/>
                </a:solidFill>
              </a:defRPr>
            </a:lvl1pPr>
          </a:lstStyle>
          <a:p>
            <a:endParaRPr lang="en-US" dirty="0"/>
          </a:p>
        </p:txBody>
      </p:sp>
      <p:sp>
        <p:nvSpPr>
          <p:cNvPr id="199684" name="Rectangle 4"/>
          <p:cNvSpPr>
            <a:spLocks noGrp="1" noChangeArrowheads="1"/>
          </p:cNvSpPr>
          <p:nvPr>
            <p:ph type="ftr" sz="quarter" idx="2"/>
          </p:nvPr>
        </p:nvSpPr>
        <p:spPr bwMode="auto">
          <a:xfrm>
            <a:off x="1" y="8828466"/>
            <a:ext cx="3038747" cy="466338"/>
          </a:xfrm>
          <a:prstGeom prst="rect">
            <a:avLst/>
          </a:prstGeom>
          <a:noFill/>
          <a:ln w="9525">
            <a:noFill/>
            <a:miter lim="800000"/>
            <a:headEnd/>
            <a:tailEnd/>
          </a:ln>
          <a:effectLst/>
        </p:spPr>
        <p:txBody>
          <a:bodyPr vert="horz" wrap="square" lIns="93119" tIns="46560" rIns="93119" bIns="46560" numCol="1" anchor="b" anchorCtr="0" compatLnSpc="1">
            <a:prstTxWarp prst="textNoShape">
              <a:avLst/>
            </a:prstTxWarp>
          </a:bodyPr>
          <a:lstStyle>
            <a:lvl1pPr defTabSz="930169">
              <a:spcBef>
                <a:spcPct val="0"/>
              </a:spcBef>
              <a:buClrTx/>
              <a:buSzTx/>
              <a:buFontTx/>
              <a:buNone/>
              <a:defRPr sz="1100">
                <a:solidFill>
                  <a:schemeClr val="tx1"/>
                </a:solidFill>
              </a:defRPr>
            </a:lvl1pPr>
          </a:lstStyle>
          <a:p>
            <a:endParaRPr lang="en-US" dirty="0"/>
          </a:p>
        </p:txBody>
      </p:sp>
      <p:sp>
        <p:nvSpPr>
          <p:cNvPr id="2" name="Slide Number Placeholder 1"/>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93EF65B-E840-4DBC-B55D-AC8505E4BDB6}" type="slidenum">
              <a:rPr lang="en-US" smtClean="0"/>
              <a:t>‹#›</a:t>
            </a:fld>
            <a:endParaRPr lang="en-US"/>
          </a:p>
        </p:txBody>
      </p:sp>
    </p:spTree>
    <p:extLst>
      <p:ext uri="{BB962C8B-B14F-4D97-AF65-F5344CB8AC3E}">
        <p14:creationId xmlns:p14="http://schemas.microsoft.com/office/powerpoint/2010/main" val="2357720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hdr" sz="quarter"/>
          </p:nvPr>
        </p:nvSpPr>
        <p:spPr bwMode="auto">
          <a:xfrm>
            <a:off x="1" y="0"/>
            <a:ext cx="3038747" cy="466338"/>
          </a:xfrm>
          <a:prstGeom prst="rect">
            <a:avLst/>
          </a:prstGeom>
          <a:noFill/>
          <a:ln w="9525">
            <a:noFill/>
            <a:miter lim="800000"/>
            <a:headEnd/>
            <a:tailEnd/>
          </a:ln>
          <a:effectLst/>
        </p:spPr>
        <p:txBody>
          <a:bodyPr vert="horz" wrap="square" lIns="93119" tIns="46560" rIns="93119" bIns="46560" numCol="1" anchor="t" anchorCtr="0" compatLnSpc="1">
            <a:prstTxWarp prst="textNoShape">
              <a:avLst/>
            </a:prstTxWarp>
          </a:bodyPr>
          <a:lstStyle>
            <a:lvl1pPr defTabSz="930169">
              <a:spcBef>
                <a:spcPct val="0"/>
              </a:spcBef>
              <a:buClrTx/>
              <a:buSzTx/>
              <a:buFontTx/>
              <a:buNone/>
              <a:defRPr sz="1100">
                <a:solidFill>
                  <a:schemeClr val="tx1"/>
                </a:solidFill>
              </a:defRPr>
            </a:lvl1pPr>
          </a:lstStyle>
          <a:p>
            <a:endParaRPr lang="en-US" dirty="0"/>
          </a:p>
        </p:txBody>
      </p:sp>
      <p:sp>
        <p:nvSpPr>
          <p:cNvPr id="148483" name="Rectangle 3"/>
          <p:cNvSpPr>
            <a:spLocks noGrp="1" noChangeArrowheads="1"/>
          </p:cNvSpPr>
          <p:nvPr>
            <p:ph type="dt" idx="1"/>
          </p:nvPr>
        </p:nvSpPr>
        <p:spPr bwMode="auto">
          <a:xfrm>
            <a:off x="3970054" y="0"/>
            <a:ext cx="3038746" cy="466338"/>
          </a:xfrm>
          <a:prstGeom prst="rect">
            <a:avLst/>
          </a:prstGeom>
          <a:noFill/>
          <a:ln w="9525">
            <a:noFill/>
            <a:miter lim="800000"/>
            <a:headEnd/>
            <a:tailEnd/>
          </a:ln>
          <a:effectLst/>
        </p:spPr>
        <p:txBody>
          <a:bodyPr vert="horz" wrap="square" lIns="93119" tIns="46560" rIns="93119" bIns="46560" numCol="1" anchor="t" anchorCtr="0" compatLnSpc="1">
            <a:prstTxWarp prst="textNoShape">
              <a:avLst/>
            </a:prstTxWarp>
          </a:bodyPr>
          <a:lstStyle>
            <a:lvl1pPr algn="r" defTabSz="930169">
              <a:spcBef>
                <a:spcPct val="0"/>
              </a:spcBef>
              <a:buClrTx/>
              <a:buSzTx/>
              <a:buFontTx/>
              <a:buNone/>
              <a:defRPr sz="1100">
                <a:solidFill>
                  <a:schemeClr val="tx1"/>
                </a:solidFill>
              </a:defRPr>
            </a:lvl1pPr>
          </a:lstStyle>
          <a:p>
            <a:fld id="{129EFC85-700F-4DEB-ADBA-1F9AB213A8D5}" type="datetimeFigureOut">
              <a:rPr lang="en-US"/>
              <a:pPr/>
              <a:t>8/14/2018</a:t>
            </a:fld>
            <a:endParaRPr lang="en-US" dirty="0"/>
          </a:p>
        </p:txBody>
      </p:sp>
      <p:sp>
        <p:nvSpPr>
          <p:cNvPr id="55300" name="Rectangle 4"/>
          <p:cNvSpPr>
            <a:spLocks noGrp="1" noRot="1" noChangeAspect="1" noChangeArrowheads="1" noTextEdit="1"/>
          </p:cNvSpPr>
          <p:nvPr>
            <p:ph type="sldImg" idx="2"/>
          </p:nvPr>
        </p:nvSpPr>
        <p:spPr bwMode="auto">
          <a:xfrm>
            <a:off x="1181100" y="695325"/>
            <a:ext cx="4648200" cy="3486150"/>
          </a:xfrm>
          <a:prstGeom prst="rect">
            <a:avLst/>
          </a:prstGeom>
          <a:noFill/>
          <a:ln w="9525">
            <a:solidFill>
              <a:srgbClr val="000000"/>
            </a:solidFill>
            <a:miter lim="800000"/>
            <a:headEnd/>
            <a:tailEnd/>
          </a:ln>
        </p:spPr>
      </p:sp>
      <p:sp>
        <p:nvSpPr>
          <p:cNvPr id="148485" name="Rectangle 5"/>
          <p:cNvSpPr>
            <a:spLocks noGrp="1" noChangeArrowheads="1"/>
          </p:cNvSpPr>
          <p:nvPr>
            <p:ph type="body" sz="quarter" idx="3"/>
          </p:nvPr>
        </p:nvSpPr>
        <p:spPr bwMode="auto">
          <a:xfrm>
            <a:off x="700882" y="4415831"/>
            <a:ext cx="5608640" cy="4184258"/>
          </a:xfrm>
          <a:prstGeom prst="rect">
            <a:avLst/>
          </a:prstGeom>
          <a:noFill/>
          <a:ln w="9525">
            <a:noFill/>
            <a:miter lim="800000"/>
            <a:headEnd/>
            <a:tailEnd/>
          </a:ln>
          <a:effectLst/>
        </p:spPr>
        <p:txBody>
          <a:bodyPr vert="horz" wrap="square" lIns="93119" tIns="46560" rIns="93119" bIns="4656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8486" name="Rectangle 6"/>
          <p:cNvSpPr>
            <a:spLocks noGrp="1" noChangeArrowheads="1"/>
          </p:cNvSpPr>
          <p:nvPr>
            <p:ph type="ftr" sz="quarter" idx="4"/>
          </p:nvPr>
        </p:nvSpPr>
        <p:spPr bwMode="auto">
          <a:xfrm>
            <a:off x="1" y="8828466"/>
            <a:ext cx="3038747" cy="466338"/>
          </a:xfrm>
          <a:prstGeom prst="rect">
            <a:avLst/>
          </a:prstGeom>
          <a:noFill/>
          <a:ln w="9525">
            <a:noFill/>
            <a:miter lim="800000"/>
            <a:headEnd/>
            <a:tailEnd/>
          </a:ln>
          <a:effectLst/>
        </p:spPr>
        <p:txBody>
          <a:bodyPr vert="horz" wrap="square" lIns="93119" tIns="46560" rIns="93119" bIns="46560" numCol="1" anchor="b" anchorCtr="0" compatLnSpc="1">
            <a:prstTxWarp prst="textNoShape">
              <a:avLst/>
            </a:prstTxWarp>
          </a:bodyPr>
          <a:lstStyle>
            <a:lvl1pPr defTabSz="930169">
              <a:spcBef>
                <a:spcPct val="0"/>
              </a:spcBef>
              <a:buClrTx/>
              <a:buSzTx/>
              <a:buFontTx/>
              <a:buNone/>
              <a:defRPr sz="1100">
                <a:solidFill>
                  <a:schemeClr val="tx1"/>
                </a:solidFill>
              </a:defRPr>
            </a:lvl1pPr>
          </a:lstStyle>
          <a:p>
            <a:endParaRPr lang="en-US" dirty="0"/>
          </a:p>
        </p:txBody>
      </p:sp>
      <p:sp>
        <p:nvSpPr>
          <p:cNvPr id="148487" name="Rectangle 7"/>
          <p:cNvSpPr>
            <a:spLocks noGrp="1" noChangeArrowheads="1"/>
          </p:cNvSpPr>
          <p:nvPr>
            <p:ph type="sldNum" sz="quarter" idx="5"/>
          </p:nvPr>
        </p:nvSpPr>
        <p:spPr bwMode="auto">
          <a:xfrm>
            <a:off x="3970054" y="8828466"/>
            <a:ext cx="3038746" cy="466338"/>
          </a:xfrm>
          <a:prstGeom prst="rect">
            <a:avLst/>
          </a:prstGeom>
          <a:noFill/>
          <a:ln w="9525">
            <a:noFill/>
            <a:miter lim="800000"/>
            <a:headEnd/>
            <a:tailEnd/>
          </a:ln>
          <a:effectLst/>
        </p:spPr>
        <p:txBody>
          <a:bodyPr vert="horz" wrap="square" lIns="93119" tIns="46560" rIns="93119" bIns="46560" numCol="1" anchor="b" anchorCtr="0" compatLnSpc="1">
            <a:prstTxWarp prst="textNoShape">
              <a:avLst/>
            </a:prstTxWarp>
          </a:bodyPr>
          <a:lstStyle>
            <a:lvl1pPr algn="r" defTabSz="931761">
              <a:spcBef>
                <a:spcPct val="0"/>
              </a:spcBef>
              <a:buClrTx/>
              <a:buSzTx/>
              <a:buFontTx/>
              <a:buNone/>
              <a:defRPr sz="1100">
                <a:solidFill>
                  <a:schemeClr val="tx1"/>
                </a:solidFill>
              </a:defRPr>
            </a:lvl1pPr>
          </a:lstStyle>
          <a:p>
            <a:pPr>
              <a:defRPr/>
            </a:pPr>
            <a:fld id="{5DABB45C-FBF1-420E-82BB-A5B63EAF3D68}" type="slidenum">
              <a:rPr lang="en-US"/>
              <a:pPr>
                <a:defRPr/>
              </a:pPr>
              <a:t>‹#›</a:t>
            </a:fld>
            <a:endParaRPr lang="en-US" dirty="0"/>
          </a:p>
        </p:txBody>
      </p:sp>
    </p:spTree>
    <p:extLst>
      <p:ext uri="{BB962C8B-B14F-4D97-AF65-F5344CB8AC3E}">
        <p14:creationId xmlns:p14="http://schemas.microsoft.com/office/powerpoint/2010/main" val="102812428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emd.saccounty.net/SEC/Pages/Waste.aspx" TargetMode="External"/><Relationship Id="rId3" Type="http://schemas.openxmlformats.org/officeDocument/2006/relationships/hyperlink" Target="http://www.emd.saccounty.net/SEC/Pages/Air.aspx" TargetMode="External"/><Relationship Id="rId7" Type="http://schemas.openxmlformats.org/officeDocument/2006/relationships/hyperlink" Target="http://www.emd.saccounty.net/SEC/Pages/Environmental-Justice-Land-Use.aspx"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www.emd.saccounty.net/SEC/Pages/Environmental-Health-Food-Safety.aspx" TargetMode="External"/><Relationship Id="rId11" Type="http://schemas.openxmlformats.org/officeDocument/2006/relationships/hyperlink" Target="http://www.emd.saccounty.net/SEC/Pages/Wildlife.aspx" TargetMode="External"/><Relationship Id="rId5" Type="http://schemas.openxmlformats.org/officeDocument/2006/relationships/hyperlink" Target="http://www.emd.saccounty.net/SEC/Pages/Energy.aspx" TargetMode="External"/><Relationship Id="rId10" Type="http://schemas.openxmlformats.org/officeDocument/2006/relationships/hyperlink" Target="http://www.emd.saccounty.net/SEC/Pages/Water.aspx" TargetMode="External"/><Relationship Id="rId4" Type="http://schemas.openxmlformats.org/officeDocument/2006/relationships/hyperlink" Target="http://www.emd.saccounty.net/SEC/Pages/Agriculture.aspx" TargetMode="External"/><Relationship Id="rId9" Type="http://schemas.openxmlformats.org/officeDocument/2006/relationships/hyperlink" Target="http://www.emd.saccounty.net/SEC/Pages/Transportaion.aspx"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970054" y="8828466"/>
            <a:ext cx="3038746" cy="466338"/>
          </a:xfrm>
          <a:prstGeom prst="rect">
            <a:avLst/>
          </a:prstGeom>
          <a:noFill/>
          <a:ln w="9525">
            <a:noFill/>
            <a:miter lim="800000"/>
            <a:headEnd/>
            <a:tailEnd/>
          </a:ln>
        </p:spPr>
        <p:txBody>
          <a:bodyPr lIns="93119" tIns="46560" rIns="93119" bIns="46560" anchor="b"/>
          <a:lstStyle/>
          <a:p>
            <a:pPr algn="r" defTabSz="930169">
              <a:spcBef>
                <a:spcPct val="0"/>
              </a:spcBef>
              <a:buClrTx/>
              <a:buSzTx/>
            </a:pPr>
            <a:fld id="{194D76D2-B9D3-42A9-88A3-E429530239D2}" type="slidenum">
              <a:rPr lang="en-US" sz="1100">
                <a:solidFill>
                  <a:schemeClr val="tx1"/>
                </a:solidFill>
              </a:rPr>
              <a:pPr algn="r" defTabSz="930169">
                <a:spcBef>
                  <a:spcPct val="0"/>
                </a:spcBef>
                <a:buClrTx/>
                <a:buSzTx/>
              </a:pPr>
              <a:t>1</a:t>
            </a:fld>
            <a:endParaRPr lang="en-US" sz="1100" dirty="0">
              <a:solidFill>
                <a:schemeClr val="tx1"/>
              </a:solidFill>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endParaRPr lang="en-US" sz="1200" kern="1200" dirty="0" smtClean="0">
              <a:solidFill>
                <a:schemeClr val="tx1"/>
              </a:solidFill>
              <a:effectLst/>
              <a:latin typeface="Arial" charset="0"/>
              <a:ea typeface="+mn-ea"/>
              <a:cs typeface="+mn-cs"/>
            </a:endParaRPr>
          </a:p>
          <a:p>
            <a:pPr eaLnBrk="1" hangingPunct="1"/>
            <a:r>
              <a:rPr lang="en-US" sz="1400" dirty="0" smtClean="0"/>
              <a:t>Thanks so much for the invitation to speak to the Environmental Commission, and a chance to talk about some things I’m very passionate about. </a:t>
            </a:r>
          </a:p>
          <a:p>
            <a:pPr eaLnBrk="1" hangingPunct="1"/>
            <a:endParaRPr lang="en-US" sz="1600" dirty="0"/>
          </a:p>
          <a:p>
            <a:r>
              <a:rPr lang="en-US" sz="1400" dirty="0" smtClean="0"/>
              <a:t>The </a:t>
            </a:r>
            <a:r>
              <a:rPr lang="en-US" sz="1400" dirty="0"/>
              <a:t>SEC works with City and County agencies and strives to forward its vision of environmental quality, conservation, public health and environmental protection, environmental justice and sustainability throughout Sacramento County. </a:t>
            </a:r>
          </a:p>
          <a:p>
            <a:r>
              <a:rPr lang="en-US" sz="1400" b="1" dirty="0" smtClean="0"/>
              <a:t>Learn </a:t>
            </a:r>
            <a:r>
              <a:rPr lang="en-US" sz="1400" b="1" dirty="0"/>
              <a:t>more about how to help your community</a:t>
            </a:r>
          </a:p>
          <a:p>
            <a:r>
              <a:rPr lang="en-US" sz="1400" dirty="0">
                <a:hlinkClick r:id="rId3"/>
              </a:rPr>
              <a:t>Air Quality, Climate </a:t>
            </a:r>
            <a:r>
              <a:rPr lang="en-US" sz="1400" dirty="0" smtClean="0">
                <a:hlinkClick r:id="rId3"/>
              </a:rPr>
              <a:t>Change</a:t>
            </a:r>
            <a:r>
              <a:rPr lang="en-US" sz="1400" dirty="0" smtClean="0"/>
              <a:t>  </a:t>
            </a:r>
            <a:r>
              <a:rPr lang="en-US" sz="1400" dirty="0" smtClean="0">
                <a:hlinkClick r:id="rId4"/>
              </a:rPr>
              <a:t>Green </a:t>
            </a:r>
            <a:r>
              <a:rPr lang="en-US" sz="1400" dirty="0">
                <a:hlinkClick r:id="rId4"/>
              </a:rPr>
              <a:t>Landscaping, Agriculture</a:t>
            </a:r>
            <a:endParaRPr lang="en-US" sz="1400" dirty="0"/>
          </a:p>
          <a:p>
            <a:r>
              <a:rPr lang="en-US" sz="1400" dirty="0">
                <a:hlinkClick r:id="rId5"/>
              </a:rPr>
              <a:t>Energy </a:t>
            </a:r>
            <a:r>
              <a:rPr lang="en-US" sz="1400" dirty="0" smtClean="0">
                <a:hlinkClick r:id="rId5"/>
              </a:rPr>
              <a:t>Conservation</a:t>
            </a:r>
            <a:r>
              <a:rPr lang="en-US" sz="1400" dirty="0" smtClean="0"/>
              <a:t>  </a:t>
            </a:r>
            <a:r>
              <a:rPr lang="en-US" sz="1400" dirty="0" smtClean="0">
                <a:hlinkClick r:id="rId6"/>
              </a:rPr>
              <a:t>Environmental </a:t>
            </a:r>
            <a:r>
              <a:rPr lang="en-US" sz="1400" dirty="0">
                <a:hlinkClick r:id="rId6"/>
              </a:rPr>
              <a:t>Health, Food Safety</a:t>
            </a:r>
            <a:endParaRPr lang="en-US" sz="1400" dirty="0"/>
          </a:p>
          <a:p>
            <a:r>
              <a:rPr lang="en-US" sz="1400" dirty="0">
                <a:hlinkClick r:id="rId7"/>
              </a:rPr>
              <a:t>Environmental Justice, Land Use Planning</a:t>
            </a:r>
            <a:r>
              <a:rPr lang="en-US" sz="1400" dirty="0"/>
              <a:t> </a:t>
            </a:r>
          </a:p>
          <a:p>
            <a:r>
              <a:rPr lang="en-US" sz="1400" dirty="0">
                <a:hlinkClick r:id="rId8"/>
              </a:rPr>
              <a:t>Solid Waste, Recycling, Hazardous Waste</a:t>
            </a:r>
            <a:r>
              <a:rPr lang="en-US" sz="1400" dirty="0"/>
              <a:t>  </a:t>
            </a:r>
          </a:p>
          <a:p>
            <a:r>
              <a:rPr lang="en-US" sz="1400" dirty="0">
                <a:hlinkClick r:id="rId9"/>
              </a:rPr>
              <a:t>Transportation</a:t>
            </a:r>
            <a:r>
              <a:rPr lang="en-US" sz="1400" dirty="0"/>
              <a:t> </a:t>
            </a:r>
            <a:r>
              <a:rPr lang="en-US" sz="1400" dirty="0" smtClean="0"/>
              <a:t> </a:t>
            </a:r>
            <a:r>
              <a:rPr lang="en-US" sz="1400" dirty="0" smtClean="0">
                <a:hlinkClick r:id="rId10"/>
              </a:rPr>
              <a:t>Water </a:t>
            </a:r>
            <a:r>
              <a:rPr lang="en-US" sz="1400" dirty="0" smtClean="0"/>
              <a:t>  </a:t>
            </a:r>
            <a:r>
              <a:rPr lang="en-US" sz="1400" dirty="0" smtClean="0">
                <a:hlinkClick r:id="rId11"/>
              </a:rPr>
              <a:t>Fish </a:t>
            </a:r>
            <a:r>
              <a:rPr lang="en-US" sz="1400" dirty="0">
                <a:hlinkClick r:id="rId11"/>
              </a:rPr>
              <a:t>and Wildlife</a:t>
            </a:r>
            <a:endParaRPr lang="en-US" sz="1400" dirty="0"/>
          </a:p>
          <a:p>
            <a:pPr eaLnBrk="1" hangingPunct="1"/>
            <a:endParaRPr lang="en-US" sz="1600" dirty="0"/>
          </a:p>
        </p:txBody>
      </p:sp>
    </p:spTree>
    <p:extLst>
      <p:ext uri="{BB962C8B-B14F-4D97-AF65-F5344CB8AC3E}">
        <p14:creationId xmlns:p14="http://schemas.microsoft.com/office/powerpoint/2010/main" val="136865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267200"/>
            <a:ext cx="6019800" cy="4724400"/>
          </a:xfrm>
        </p:spPr>
        <p:txBody>
          <a:bodyPr/>
          <a:lstStyle/>
          <a:p>
            <a:r>
              <a:rPr lang="en-US" sz="1400" dirty="0" smtClean="0"/>
              <a:t>The County decided to update the Zoning Code –not been updated in 30 </a:t>
            </a:r>
            <a:r>
              <a:rPr lang="en-US" sz="1400" dirty="0"/>
              <a:t>years. The design guidelines </a:t>
            </a:r>
            <a:r>
              <a:rPr lang="en-US" sz="1400" dirty="0" smtClean="0"/>
              <a:t>implement the zoning code and were also </a:t>
            </a:r>
            <a:r>
              <a:rPr lang="en-US" sz="1400" dirty="0"/>
              <a:t>being </a:t>
            </a:r>
            <a:r>
              <a:rPr lang="en-US" sz="1400" dirty="0" smtClean="0"/>
              <a:t>updated. </a:t>
            </a:r>
          </a:p>
          <a:p>
            <a:endParaRPr lang="en-US" sz="1400" dirty="0"/>
          </a:p>
          <a:p>
            <a:r>
              <a:rPr lang="en-US" sz="1400" dirty="0" smtClean="0"/>
              <a:t>Our team engaged with this County project and provided policies and implementation of active design that advanced health in the built environment. Wrote </a:t>
            </a:r>
            <a:r>
              <a:rPr lang="en-US" sz="1400" dirty="0"/>
              <a:t>new guidelines, created a walking person icon that identifies health supportive guidelines, an appendix document that laid the foundation for what active design is, how it helps reduce chronic disease, and </a:t>
            </a:r>
            <a:r>
              <a:rPr lang="en-US" sz="1400" dirty="0" smtClean="0"/>
              <a:t>what active design looks </a:t>
            </a:r>
            <a:r>
              <a:rPr lang="en-US" sz="1400" dirty="0"/>
              <a:t>like</a:t>
            </a:r>
            <a:r>
              <a:rPr lang="en-US" sz="1400" dirty="0" smtClean="0"/>
              <a:t>.</a:t>
            </a:r>
          </a:p>
          <a:p>
            <a:endParaRPr lang="en-US" sz="1400" dirty="0"/>
          </a:p>
          <a:p>
            <a:r>
              <a:rPr lang="en-US" sz="1400" dirty="0" smtClean="0"/>
              <a:t>While doing this work we engaged others who were at the forefront of doing community health work: the Air District, Health Centers, Non-profits so that our worked also helped them. They in turn wrote a lot of letters of support to the Board of Supervisors!</a:t>
            </a:r>
            <a:endParaRPr lang="en-US" sz="1400" dirty="0"/>
          </a:p>
          <a:p>
            <a:endParaRPr lang="en-US" sz="1400" dirty="0" smtClean="0"/>
          </a:p>
          <a:p>
            <a:r>
              <a:rPr lang="en-US" sz="1400" dirty="0" smtClean="0"/>
              <a:t>These were adopted by the Board of Supervisors July 2015</a:t>
            </a:r>
          </a:p>
          <a:p>
            <a:r>
              <a:rPr lang="en-US" sz="1400" dirty="0" smtClean="0"/>
              <a:t>Also- never underestimate the power of your local Public Health Officer!!</a:t>
            </a:r>
            <a:endParaRPr lang="en-US" sz="1400" dirty="0"/>
          </a:p>
        </p:txBody>
      </p:sp>
    </p:spTree>
    <p:extLst>
      <p:ext uri="{BB962C8B-B14F-4D97-AF65-F5344CB8AC3E}">
        <p14:creationId xmlns:p14="http://schemas.microsoft.com/office/powerpoint/2010/main" val="1023777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6650" y="4415831"/>
            <a:ext cx="6318950" cy="4184258"/>
          </a:xfrm>
        </p:spPr>
        <p:txBody>
          <a:bodyPr/>
          <a:lstStyle/>
          <a:p>
            <a:r>
              <a:rPr lang="en-US" sz="1400" dirty="0" smtClean="0"/>
              <a:t>Sac County and D4AS initiated all of these through updating it’s General Plan Housing Element, Zoning Code and Design Guidelines with an eye on </a:t>
            </a:r>
            <a:r>
              <a:rPr lang="en-US" sz="1400" dirty="0"/>
              <a:t>Health. </a:t>
            </a:r>
            <a:endParaRPr lang="en-US" sz="1400" dirty="0" smtClean="0"/>
          </a:p>
          <a:p>
            <a:endParaRPr lang="en-US" sz="1400" dirty="0"/>
          </a:p>
          <a:p>
            <a:r>
              <a:rPr lang="en-US" sz="1400" dirty="0" smtClean="0"/>
              <a:t>What’s really helped this work in California is Health in All Policies, the July 2017 new General Plan Guidelines that has a voluntary “healthy communities element” which includes climate change. </a:t>
            </a:r>
          </a:p>
          <a:p>
            <a:r>
              <a:rPr lang="en-US" sz="1400" dirty="0" smtClean="0"/>
              <a:t>The biggest influencer is SB1000-a new mandatory Environmental Justice Element that among other things REQUIRES that health be addressed for all cities and counties that have disadvantaged communities. </a:t>
            </a:r>
            <a:r>
              <a:rPr lang="en-US" sz="1400" dirty="0"/>
              <a:t>This </a:t>
            </a:r>
            <a:r>
              <a:rPr lang="en-US" sz="1400" dirty="0" smtClean="0"/>
              <a:t>update </a:t>
            </a:r>
            <a:r>
              <a:rPr lang="en-US" sz="1400" b="1" u="sng" dirty="0"/>
              <a:t>must happen “upon the adoption or next revision of two or more elements </a:t>
            </a:r>
            <a:r>
              <a:rPr lang="en-US" sz="1400" b="1" u="sng" dirty="0" smtClean="0"/>
              <a:t>on </a:t>
            </a:r>
            <a:r>
              <a:rPr lang="en-US" sz="1400" b="1" u="sng" dirty="0"/>
              <a:t>or after January 1, 2018</a:t>
            </a:r>
            <a:r>
              <a:rPr lang="en-US" sz="1400" dirty="0" smtClean="0"/>
              <a:t>.” </a:t>
            </a:r>
          </a:p>
          <a:p>
            <a:endParaRPr lang="en-US" sz="1400" dirty="0" smtClean="0"/>
          </a:p>
          <a:p>
            <a:r>
              <a:rPr lang="en-US" sz="1400" dirty="0" smtClean="0"/>
              <a:t>The intent is to create healthier communities by protecting sensitive land uses and prioritizing the needs of disadvantaged communities.</a:t>
            </a:r>
            <a:endParaRPr lang="en-US" sz="1400" dirty="0"/>
          </a:p>
          <a:p>
            <a:endParaRPr lang="en-US" sz="1400" dirty="0"/>
          </a:p>
          <a:p>
            <a:endParaRPr lang="en-US" sz="1400" dirty="0"/>
          </a:p>
        </p:txBody>
      </p:sp>
    </p:spTree>
    <p:extLst>
      <p:ext uri="{BB962C8B-B14F-4D97-AF65-F5344CB8AC3E}">
        <p14:creationId xmlns:p14="http://schemas.microsoft.com/office/powerpoint/2010/main" val="2825897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In 2016 D4AS was part of the national Plan4Health program in partnership with the APA and APHA. Getting Planning and Health to work together.</a:t>
            </a:r>
          </a:p>
          <a:p>
            <a:endParaRPr lang="en-US" sz="1400" dirty="0"/>
          </a:p>
          <a:p>
            <a:r>
              <a:rPr lang="en-US" sz="1400" dirty="0" smtClean="0"/>
              <a:t>In 2016 and again in 2017 we </a:t>
            </a:r>
            <a:r>
              <a:rPr lang="en-US" sz="1400" dirty="0"/>
              <a:t>brought together Planning Directors </a:t>
            </a:r>
            <a:r>
              <a:rPr lang="en-US" sz="1400" dirty="0" smtClean="0"/>
              <a:t>Public </a:t>
            </a:r>
            <a:r>
              <a:rPr lang="en-US" sz="1400" dirty="0"/>
              <a:t>Health </a:t>
            </a:r>
            <a:r>
              <a:rPr lang="en-US" sz="1400" dirty="0" smtClean="0"/>
              <a:t>Officers, and Friends of Health from </a:t>
            </a:r>
            <a:r>
              <a:rPr lang="en-US" sz="1400" dirty="0"/>
              <a:t>across the </a:t>
            </a:r>
            <a:r>
              <a:rPr lang="en-US" sz="1400" dirty="0" smtClean="0"/>
              <a:t>7 county region </a:t>
            </a:r>
            <a:r>
              <a:rPr lang="en-US" sz="1400" dirty="0"/>
              <a:t>and shared ways they can work </a:t>
            </a:r>
            <a:r>
              <a:rPr lang="en-US" sz="1400" dirty="0" smtClean="0"/>
              <a:t>together. </a:t>
            </a:r>
          </a:p>
          <a:p>
            <a:endParaRPr lang="en-US" sz="1400" dirty="0"/>
          </a:p>
          <a:p>
            <a:r>
              <a:rPr lang="en-US" sz="1400" dirty="0" smtClean="0"/>
              <a:t>Many had never met before, and they weren’t working together.</a:t>
            </a:r>
            <a:endParaRPr lang="en-US" sz="1400" dirty="0"/>
          </a:p>
          <a:p>
            <a:r>
              <a:rPr lang="en-US" sz="1400" dirty="0" smtClean="0"/>
              <a:t>These are relationships, partnerships and collaboration we are part of, which continues to grow. Partnerships are everywhere - even the San Francisco Federal Reserve Bank!</a:t>
            </a:r>
            <a:endParaRPr lang="en-US" sz="1400" dirty="0"/>
          </a:p>
          <a:p>
            <a:endParaRPr lang="en-US" dirty="0"/>
          </a:p>
        </p:txBody>
      </p:sp>
    </p:spTree>
    <p:extLst>
      <p:ext uri="{BB962C8B-B14F-4D97-AF65-F5344CB8AC3E}">
        <p14:creationId xmlns:p14="http://schemas.microsoft.com/office/powerpoint/2010/main" val="373091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We worked with Ca </a:t>
            </a:r>
            <a:r>
              <a:rPr lang="en-US" sz="1400" dirty="0" err="1" smtClean="0"/>
              <a:t>Dept</a:t>
            </a:r>
            <a:r>
              <a:rPr lang="en-US" sz="1400" dirty="0" smtClean="0"/>
              <a:t> of Public Health, CalTrans and statewide Public Health Officers to get language added to the </a:t>
            </a:r>
            <a:r>
              <a:rPr lang="en-US" sz="1400" dirty="0" err="1" smtClean="0"/>
              <a:t>CalTrans</a:t>
            </a:r>
            <a:r>
              <a:rPr lang="en-US" sz="1400" dirty="0" smtClean="0"/>
              <a:t> ATP Scoring rubrics that rewards applicants to work with their Public Health authority. THIS IS HUGE!!</a:t>
            </a:r>
          </a:p>
          <a:p>
            <a:endParaRPr lang="en-US" sz="1400" dirty="0"/>
          </a:p>
          <a:p>
            <a:r>
              <a:rPr lang="en-US" sz="1400" baseline="0" dirty="0" smtClean="0"/>
              <a:t>2 points can make the difference in being funded, OR NOT!</a:t>
            </a:r>
          </a:p>
          <a:p>
            <a:endParaRPr lang="en-US" dirty="0"/>
          </a:p>
          <a:p>
            <a:endParaRPr lang="en-US" dirty="0"/>
          </a:p>
          <a:p>
            <a:endParaRPr lang="en-US" dirty="0"/>
          </a:p>
        </p:txBody>
      </p:sp>
    </p:spTree>
    <p:extLst>
      <p:ext uri="{BB962C8B-B14F-4D97-AF65-F5344CB8AC3E}">
        <p14:creationId xmlns:p14="http://schemas.microsoft.com/office/powerpoint/2010/main" val="2910733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What’s good for health is good for climate</a:t>
            </a:r>
          </a:p>
          <a:p>
            <a:endParaRPr lang="en-US" dirty="0" smtClean="0"/>
          </a:p>
          <a:p>
            <a:r>
              <a:rPr lang="en-US" sz="1400" dirty="0" smtClean="0"/>
              <a:t>What is Sacramento and others doing to prepare our communities for a changing climate that also bring health benefits with them?</a:t>
            </a:r>
            <a:endParaRPr lang="en-US" sz="1400" dirty="0"/>
          </a:p>
        </p:txBody>
      </p:sp>
    </p:spTree>
    <p:extLst>
      <p:ext uri="{BB962C8B-B14F-4D97-AF65-F5344CB8AC3E}">
        <p14:creationId xmlns:p14="http://schemas.microsoft.com/office/powerpoint/2010/main" val="45435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One of my favorites of Downtown Sacramento and Discovery Park this past winter.</a:t>
            </a:r>
            <a:endParaRPr lang="en-US" sz="1400" dirty="0"/>
          </a:p>
        </p:txBody>
      </p:sp>
    </p:spTree>
    <p:extLst>
      <p:ext uri="{BB962C8B-B14F-4D97-AF65-F5344CB8AC3E}">
        <p14:creationId xmlns:p14="http://schemas.microsoft.com/office/powerpoint/2010/main" val="3303261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Sacramento and other parts of California have significant heat issues compounded by urban heat islands and extreme heat events.</a:t>
            </a:r>
          </a:p>
          <a:p>
            <a:r>
              <a:rPr lang="en-US" sz="1400" dirty="0" smtClean="0"/>
              <a:t>2017 was the hottest summer on record!!</a:t>
            </a:r>
            <a:endParaRPr lang="en-US" sz="1400" dirty="0"/>
          </a:p>
        </p:txBody>
      </p:sp>
    </p:spTree>
    <p:extLst>
      <p:ext uri="{BB962C8B-B14F-4D97-AF65-F5344CB8AC3E}">
        <p14:creationId xmlns:p14="http://schemas.microsoft.com/office/powerpoint/2010/main" val="956985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 are some climate facts</a:t>
            </a:r>
            <a:endParaRPr lang="en-US" sz="1400" dirty="0"/>
          </a:p>
        </p:txBody>
      </p:sp>
    </p:spTree>
    <p:extLst>
      <p:ext uri="{BB962C8B-B14F-4D97-AF65-F5344CB8AC3E}">
        <p14:creationId xmlns:p14="http://schemas.microsoft.com/office/powerpoint/2010/main" val="3447423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California’s 2017 wildfire season was the worst on record according to </a:t>
            </a:r>
            <a:r>
              <a:rPr lang="en-US" sz="1400" dirty="0" err="1" smtClean="0"/>
              <a:t>CalFire</a:t>
            </a:r>
            <a:r>
              <a:rPr lang="en-US" sz="1400" dirty="0" smtClean="0"/>
              <a:t>. More than ½ million acres have burned so far this year and the unseasonably warm weather in So Cal is extending the fire season there.</a:t>
            </a:r>
          </a:p>
          <a:p>
            <a:endParaRPr lang="en-US" sz="1400" dirty="0"/>
          </a:p>
          <a:p>
            <a:r>
              <a:rPr lang="en-US" sz="1400" dirty="0" smtClean="0"/>
              <a:t>This information was reported Nov 24, 2017. </a:t>
            </a:r>
          </a:p>
          <a:p>
            <a:endParaRPr lang="en-US" sz="1400" dirty="0"/>
          </a:p>
          <a:p>
            <a:r>
              <a:rPr lang="en-US" sz="1400" dirty="0" smtClean="0"/>
              <a:t>So how do we become more resilient to our changing climate and integrate health??</a:t>
            </a:r>
            <a:endParaRPr lang="en-US" sz="1400" dirty="0"/>
          </a:p>
        </p:txBody>
      </p:sp>
    </p:spTree>
    <p:extLst>
      <p:ext uri="{BB962C8B-B14F-4D97-AF65-F5344CB8AC3E}">
        <p14:creationId xmlns:p14="http://schemas.microsoft.com/office/powerpoint/2010/main" val="1751743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slide was created by the Urban Land Institute in a Sustainable </a:t>
            </a:r>
            <a:r>
              <a:rPr lang="en-US" sz="1400" dirty="0" err="1" smtClean="0"/>
              <a:t>Stormwater</a:t>
            </a:r>
            <a:r>
              <a:rPr lang="en-US" sz="1400" dirty="0" smtClean="0"/>
              <a:t> Practices document they created. The benefits aren’t only flood related – there are environmental, physical and mental health benefits. You can help Civil Engineers and others connect the dots on projects and health benefits while still </a:t>
            </a:r>
            <a:r>
              <a:rPr lang="en-US" sz="1400" dirty="0"/>
              <a:t>meeting the </a:t>
            </a:r>
            <a:r>
              <a:rPr lang="en-US" sz="1400" dirty="0" smtClean="0"/>
              <a:t>needs </a:t>
            </a:r>
            <a:r>
              <a:rPr lang="en-US" sz="1400" dirty="0"/>
              <a:t>and purposes of their projects. </a:t>
            </a:r>
            <a:endParaRPr lang="en-US" sz="1400" dirty="0" smtClean="0"/>
          </a:p>
          <a:p>
            <a:endParaRPr lang="en-US" sz="1400" dirty="0"/>
          </a:p>
          <a:p>
            <a:r>
              <a:rPr lang="en-US" sz="1400" dirty="0" smtClean="0"/>
              <a:t>Those of you with Public Health degrees add amazing benefit to these other sectors-so please consider working outside of the typical public health setting.</a:t>
            </a:r>
          </a:p>
          <a:p>
            <a:endParaRPr lang="en-US" sz="1400" dirty="0"/>
          </a:p>
          <a:p>
            <a:r>
              <a:rPr lang="en-US" sz="1400" dirty="0"/>
              <a:t>Policies don't mean anything unless they're implemented!!! Let's see how we do that....</a:t>
            </a:r>
          </a:p>
          <a:p>
            <a:endParaRPr lang="en-US" sz="1400" dirty="0"/>
          </a:p>
          <a:p>
            <a:r>
              <a:rPr lang="en-US" sz="1400" dirty="0" smtClean="0"/>
              <a:t>  </a:t>
            </a:r>
          </a:p>
          <a:p>
            <a:endParaRPr lang="en-US" sz="1400" dirty="0"/>
          </a:p>
        </p:txBody>
      </p:sp>
    </p:spTree>
    <p:extLst>
      <p:ext uri="{BB962C8B-B14F-4D97-AF65-F5344CB8AC3E}">
        <p14:creationId xmlns:p14="http://schemas.microsoft.com/office/powerpoint/2010/main" val="369593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way we plan and develop our communities impacts our health and is changing our climate – BUT you all know this!!</a:t>
            </a:r>
          </a:p>
          <a:p>
            <a:endParaRPr lang="en-US" sz="1400" dirty="0" smtClean="0"/>
          </a:p>
          <a:p>
            <a:r>
              <a:rPr lang="en-US" sz="1400" dirty="0" smtClean="0"/>
              <a:t>Here’s a photo of Human Dystopia, not Utopia, taken from the Disney movie “Wall-e.” An environment we are rapidly approaching.</a:t>
            </a:r>
          </a:p>
          <a:p>
            <a:endParaRPr lang="en-US" sz="1400" dirty="0"/>
          </a:p>
          <a:p>
            <a:r>
              <a:rPr lang="en-US" sz="1400" dirty="0" smtClean="0"/>
              <a:t>We may only be a few years away from riding in autonomous vehicles. Today people are discussing how AV’s will impact our current environment,-  What impacts will this have on our health and our climate.  These are conversations you need to be involved in.</a:t>
            </a:r>
          </a:p>
          <a:p>
            <a:endParaRPr lang="en-US" sz="1400" dirty="0"/>
          </a:p>
          <a:p>
            <a:endParaRPr lang="en-US" sz="1400" dirty="0" smtClean="0"/>
          </a:p>
          <a:p>
            <a:endParaRPr lang="en-US" dirty="0" smtClean="0"/>
          </a:p>
        </p:txBody>
      </p:sp>
    </p:spTree>
    <p:extLst>
      <p:ext uri="{BB962C8B-B14F-4D97-AF65-F5344CB8AC3E}">
        <p14:creationId xmlns:p14="http://schemas.microsoft.com/office/powerpoint/2010/main" val="118446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is what it looks like in the ground. </a:t>
            </a:r>
            <a:endParaRPr lang="en-US" sz="1400" dirty="0"/>
          </a:p>
          <a:p>
            <a:r>
              <a:rPr lang="en-US" sz="1400" dirty="0" smtClean="0"/>
              <a:t>Freedom Park Drive Green Street actually was a VERY SUCCESSFUL pilot project. Does everyone know what a green street is?</a:t>
            </a:r>
          </a:p>
          <a:p>
            <a:endParaRPr lang="en-US" sz="1400" dirty="0" smtClean="0"/>
          </a:p>
          <a:p>
            <a:r>
              <a:rPr lang="en-US" sz="1400" dirty="0"/>
              <a:t>Complete streets are safer for pedestrians and bicyclists and accommodate ALL transportation modes, not just the auto. This design will help reduce pedestrian accidents and injuries. With sidewalks separated from the street more people feel safer walking so they will choose to walk and not drive</a:t>
            </a:r>
            <a:endParaRPr lang="en-US" sz="1400" dirty="0" smtClean="0"/>
          </a:p>
          <a:p>
            <a:r>
              <a:rPr lang="en-US" sz="1400" dirty="0" smtClean="0"/>
              <a:t>It’s an example of imbedding health, physical activity (also called active design) and climate resiliency into infrastructure projects.. </a:t>
            </a:r>
          </a:p>
          <a:p>
            <a:endParaRPr lang="en-US" sz="1400" dirty="0"/>
          </a:p>
          <a:p>
            <a:r>
              <a:rPr lang="en-US" sz="1400" dirty="0" smtClean="0"/>
              <a:t>This street is also in a disadvantaged community.</a:t>
            </a:r>
          </a:p>
          <a:p>
            <a:r>
              <a:rPr lang="en-US" sz="1400" dirty="0" smtClean="0"/>
              <a:t>It’s also an example of equity. Before “No sidewalks,” After- lighting and sidewalks, just like everybody else.</a:t>
            </a:r>
            <a:endParaRPr lang="en-US" sz="1400" dirty="0"/>
          </a:p>
          <a:p>
            <a:endParaRPr lang="en-US" sz="1400" dirty="0"/>
          </a:p>
        </p:txBody>
      </p:sp>
    </p:spTree>
    <p:extLst>
      <p:ext uri="{BB962C8B-B14F-4D97-AF65-F5344CB8AC3E}">
        <p14:creationId xmlns:p14="http://schemas.microsoft.com/office/powerpoint/2010/main" val="2106331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19600"/>
            <a:ext cx="5608640" cy="4184258"/>
          </a:xfrm>
        </p:spPr>
        <p:txBody>
          <a:bodyPr/>
          <a:lstStyle/>
          <a:p>
            <a:r>
              <a:rPr lang="en-US" sz="1400" dirty="0" smtClean="0"/>
              <a:t>Here are performance metrics  - for this street</a:t>
            </a:r>
          </a:p>
          <a:p>
            <a:endParaRPr lang="en-US" sz="1400" dirty="0"/>
          </a:p>
          <a:p>
            <a:r>
              <a:rPr lang="en-US" sz="1400" dirty="0" smtClean="0"/>
              <a:t>Beyond low impact development- many GHG reducing benefits</a:t>
            </a:r>
            <a:endParaRPr lang="en-US" sz="1400" dirty="0"/>
          </a:p>
        </p:txBody>
      </p:sp>
    </p:spTree>
    <p:extLst>
      <p:ext uri="{BB962C8B-B14F-4D97-AF65-F5344CB8AC3E}">
        <p14:creationId xmlns:p14="http://schemas.microsoft.com/office/powerpoint/2010/main" val="1031468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Now the health benefits….</a:t>
            </a:r>
          </a:p>
          <a:p>
            <a:r>
              <a:rPr lang="en-US" sz="1400" dirty="0" smtClean="0"/>
              <a:t>Being a “street” was the least of what this street actually provided and achieved</a:t>
            </a:r>
          </a:p>
          <a:p>
            <a:endParaRPr lang="en-US" sz="1400" dirty="0"/>
          </a:p>
        </p:txBody>
      </p:sp>
    </p:spTree>
    <p:extLst>
      <p:ext uri="{BB962C8B-B14F-4D97-AF65-F5344CB8AC3E}">
        <p14:creationId xmlns:p14="http://schemas.microsoft.com/office/powerpoint/2010/main" val="1575878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Here’s a recently completed joint use park and flood detention basin in South Sacramento,</a:t>
            </a:r>
            <a:r>
              <a:rPr lang="en-US" sz="1400" baseline="0" dirty="0" smtClean="0"/>
              <a:t> developed in collaboration with SAFCA and Southgate Park District. </a:t>
            </a:r>
          </a:p>
          <a:p>
            <a:endParaRPr lang="en-US" sz="1400" dirty="0"/>
          </a:p>
          <a:p>
            <a:r>
              <a:rPr lang="en-US" sz="1400" dirty="0" smtClean="0"/>
              <a:t>This is a flood and drainage facility-and is also a community amenity. We all know the benefits parks bring to community health!</a:t>
            </a:r>
          </a:p>
          <a:p>
            <a:r>
              <a:rPr lang="en-US" sz="1400" dirty="0" smtClean="0"/>
              <a:t>This should be a standard requirement for projects. Not a new idea. </a:t>
            </a:r>
            <a:endParaRPr lang="en-US" sz="1400" dirty="0"/>
          </a:p>
        </p:txBody>
      </p:sp>
    </p:spTree>
    <p:extLst>
      <p:ext uri="{BB962C8B-B14F-4D97-AF65-F5344CB8AC3E}">
        <p14:creationId xmlns:p14="http://schemas.microsoft.com/office/powerpoint/2010/main" val="1459817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Here’s an area at Sac State where they’ve used permeable pavement in parking areas of the street (</a:t>
            </a:r>
            <a:r>
              <a:rPr lang="en-US" sz="1400" dirty="0" err="1" smtClean="0"/>
              <a:t>Jedediah</a:t>
            </a:r>
            <a:r>
              <a:rPr lang="en-US" sz="1400" dirty="0" smtClean="0"/>
              <a:t> Smith </a:t>
            </a:r>
            <a:r>
              <a:rPr lang="en-US" sz="1400" dirty="0" err="1" smtClean="0"/>
              <a:t>Dr</a:t>
            </a:r>
            <a:r>
              <a:rPr lang="en-US" sz="1400" dirty="0" smtClean="0"/>
              <a:t>) and LID in the adjacent landscape areas to catch water from the surrounding areas.</a:t>
            </a:r>
          </a:p>
          <a:p>
            <a:endParaRPr lang="en-US" sz="1400" dirty="0"/>
          </a:p>
          <a:p>
            <a:r>
              <a:rPr lang="en-US" sz="1400" dirty="0" smtClean="0"/>
              <a:t>These are all sustainable green infrastructure projects, that have multiple co-benefits than just drainage. These projects contribute greatly to urban heat island reduction, improved air and water quality, water conservation, and reducing GHG emissions. These add aesthetics to its surroundings, and promote physical and mental health.</a:t>
            </a:r>
          </a:p>
          <a:p>
            <a:endParaRPr lang="en-US" sz="1400" dirty="0"/>
          </a:p>
          <a:p>
            <a:r>
              <a:rPr lang="en-US" sz="1400" dirty="0" smtClean="0"/>
              <a:t>These are examples of projects that help reduce GHG emissions, improve health AND help to reduce the impacts from our changing climate using more natural systems.</a:t>
            </a:r>
          </a:p>
          <a:p>
            <a:endParaRPr lang="en-US" sz="1400" dirty="0"/>
          </a:p>
        </p:txBody>
      </p:sp>
    </p:spTree>
    <p:extLst>
      <p:ext uri="{BB962C8B-B14F-4D97-AF65-F5344CB8AC3E}">
        <p14:creationId xmlns:p14="http://schemas.microsoft.com/office/powerpoint/2010/main" val="1086612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774" y="4267720"/>
            <a:ext cx="6161038" cy="4184258"/>
          </a:xfrm>
        </p:spPr>
        <p:txBody>
          <a:bodyPr/>
          <a:lstStyle/>
          <a:p>
            <a:r>
              <a:rPr lang="en-US" sz="1400" dirty="0" smtClean="0"/>
              <a:t>Climate &amp; Health Fact Sheets-CDPH and CRC</a:t>
            </a:r>
          </a:p>
          <a:p>
            <a:r>
              <a:rPr lang="en-US" sz="1400" dirty="0" smtClean="0"/>
              <a:t>Kathleen will discuss the CRC- Capital Region Climate Readiness Collaborative and the statewide ARCCA - The Alliance of Regional </a:t>
            </a:r>
            <a:r>
              <a:rPr lang="en-US" sz="1400" dirty="0" err="1" smtClean="0"/>
              <a:t>Collaboratives</a:t>
            </a:r>
            <a:r>
              <a:rPr lang="en-US" sz="1400" dirty="0" smtClean="0"/>
              <a:t> for Climate Adaptation (ARCCA) during her presentation. </a:t>
            </a:r>
          </a:p>
          <a:p>
            <a:endParaRPr lang="en-US" sz="1400" dirty="0"/>
          </a:p>
          <a:p>
            <a:r>
              <a:rPr lang="en-US" sz="1400" dirty="0" smtClean="0"/>
              <a:t>These  regional </a:t>
            </a:r>
            <a:r>
              <a:rPr lang="en-US" sz="1400" dirty="0" err="1" smtClean="0"/>
              <a:t>collaboratives</a:t>
            </a:r>
            <a:r>
              <a:rPr lang="en-US" sz="1400" dirty="0" smtClean="0"/>
              <a:t> from across California are already coordinating and supporting climate adaptation efforts in order to enhance public health, protect natural systems, build economies, and improve quality of life. </a:t>
            </a:r>
          </a:p>
          <a:p>
            <a:endParaRPr lang="en-US" sz="1400" b="1" dirty="0"/>
          </a:p>
          <a:p>
            <a:r>
              <a:rPr lang="en-US" sz="1400" dirty="0" smtClean="0"/>
              <a:t>These Climate and Health fact Sheets are intended for use by the general public, to inform them of the connections between health and climate. They were originally done by San Luis Obispo </a:t>
            </a:r>
            <a:r>
              <a:rPr lang="en-US" sz="1400" dirty="0" err="1" smtClean="0"/>
              <a:t>Dept</a:t>
            </a:r>
            <a:r>
              <a:rPr lang="en-US" sz="1400" dirty="0" smtClean="0"/>
              <a:t> of Public Health.  CRC has been working with CDPH to develop fact sheets specifically for our regions climate hazards and will be posted on the CRC website for use.</a:t>
            </a:r>
            <a:endParaRPr lang="en-US" sz="1400" b="1" dirty="0" smtClean="0"/>
          </a:p>
          <a:p>
            <a:r>
              <a:rPr lang="en-US" sz="1400" b="1" dirty="0" smtClean="0"/>
              <a:t>GET INVOLVED!!! Educate,</a:t>
            </a:r>
            <a:r>
              <a:rPr lang="en-US" sz="1400" b="1" baseline="0" dirty="0" smtClean="0"/>
              <a:t> advocate and legislate.</a:t>
            </a:r>
            <a:endParaRPr lang="en-US" sz="1400" b="1" dirty="0" smtClean="0"/>
          </a:p>
          <a:p>
            <a:pPr marL="0" indent="0">
              <a:buFont typeface="Arial" panose="020B0604020202020204" pitchFamily="34" charset="0"/>
              <a:buNone/>
            </a:pPr>
            <a:r>
              <a:rPr lang="en-US" sz="1400" b="1" dirty="0" smtClean="0">
                <a:solidFill>
                  <a:schemeClr val="bg1"/>
                </a:solidFill>
                <a:latin typeface="Calibri" panose="020F0502020204030204" pitchFamily="34" charset="0"/>
              </a:rPr>
              <a:t>is about EVERYTHING we do!”</a:t>
            </a:r>
          </a:p>
          <a:p>
            <a:pPr marL="0" indent="0">
              <a:buFont typeface="Arial" panose="020B0604020202020204" pitchFamily="34" charset="0"/>
              <a:buNone/>
            </a:pPr>
            <a:endParaRPr lang="en-US" sz="1400" b="1" baseline="0" dirty="0" smtClean="0"/>
          </a:p>
          <a:p>
            <a:pPr marL="0" indent="0">
              <a:buFont typeface="Arial" panose="020B0604020202020204" pitchFamily="34" charset="0"/>
              <a:buNone/>
            </a:pPr>
            <a:endParaRPr lang="en-US" sz="1400" baseline="0" dirty="0" smtClean="0"/>
          </a:p>
          <a:p>
            <a:pPr marL="0" indent="0">
              <a:buFont typeface="Arial" panose="020B0604020202020204" pitchFamily="34" charset="0"/>
              <a:buNone/>
            </a:pPr>
            <a:endParaRPr lang="en-US" sz="1400" dirty="0"/>
          </a:p>
          <a:p>
            <a:endParaRPr lang="en-US" sz="1400" dirty="0"/>
          </a:p>
        </p:txBody>
      </p:sp>
    </p:spTree>
    <p:extLst>
      <p:ext uri="{BB962C8B-B14F-4D97-AF65-F5344CB8AC3E}">
        <p14:creationId xmlns:p14="http://schemas.microsoft.com/office/powerpoint/2010/main" val="3716553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effectLst/>
              </a:rPr>
              <a:t>Another step toward </a:t>
            </a:r>
            <a:r>
              <a:rPr lang="en-US" sz="1400" dirty="0" smtClean="0"/>
              <a:t>health equity is helping address transportation issues in disadvantaged communities. </a:t>
            </a:r>
            <a:r>
              <a:rPr lang="en-US" sz="1400" dirty="0" smtClean="0">
                <a:effectLst/>
              </a:rPr>
              <a:t>This past May, Sacramento launched it’s first electric car share program. The residents of 4 different affordable housing complexes can use the cars for trips to the grocery store, doctors’ appointments, job interviews and other errands.  </a:t>
            </a:r>
          </a:p>
          <a:p>
            <a:endParaRPr lang="en-US" sz="1400" dirty="0" smtClean="0"/>
          </a:p>
          <a:p>
            <a:r>
              <a:rPr lang="en-US" sz="1400" dirty="0"/>
              <a:t> </a:t>
            </a:r>
            <a:r>
              <a:rPr lang="en-US" sz="1400" dirty="0" smtClean="0"/>
              <a:t> __________________________________________________</a:t>
            </a:r>
            <a:endParaRPr lang="en-US" sz="1400" dirty="0"/>
          </a:p>
          <a:p>
            <a:r>
              <a:rPr lang="en-US" sz="1400" dirty="0" smtClean="0">
                <a:effectLst/>
              </a:rPr>
              <a:t>In addition to the clean air benefits, Sac County PHO Dr. Kasirye testified before the ARB on the related health benefits such an EV car share brings…including redirecting money from having to buy gas to now being able to buy food!</a:t>
            </a:r>
          </a:p>
          <a:p>
            <a:endParaRPr lang="en-US" dirty="0"/>
          </a:p>
        </p:txBody>
      </p:sp>
    </p:spTree>
    <p:extLst>
      <p:ext uri="{BB962C8B-B14F-4D97-AF65-F5344CB8AC3E}">
        <p14:creationId xmlns:p14="http://schemas.microsoft.com/office/powerpoint/2010/main" val="1508249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Thank you for the opportunity to talk with you today about the CRC and some of the work that we’re doing. I hope by the</a:t>
            </a:r>
            <a:r>
              <a:rPr lang="en-US" sz="1400" baseline="0" dirty="0" smtClean="0"/>
              <a:t> time we’re done here today, many of you will consider participating. Some of your agencies may already be members</a:t>
            </a:r>
            <a:r>
              <a:rPr lang="en-US" baseline="0" dirty="0" smtClean="0"/>
              <a:t>!</a:t>
            </a:r>
            <a:endParaRPr lang="en-US" dirty="0"/>
          </a:p>
        </p:txBody>
      </p:sp>
    </p:spTree>
    <p:extLst>
      <p:ext uri="{BB962C8B-B14F-4D97-AF65-F5344CB8AC3E}">
        <p14:creationId xmlns:p14="http://schemas.microsoft.com/office/powerpoint/2010/main" val="43840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 are many of our current members. Placer County is currently in the process of joining. </a:t>
            </a:r>
            <a:endParaRPr lang="en-US" sz="1400" dirty="0"/>
          </a:p>
        </p:txBody>
      </p:sp>
    </p:spTree>
    <p:extLst>
      <p:ext uri="{BB962C8B-B14F-4D97-AF65-F5344CB8AC3E}">
        <p14:creationId xmlns:p14="http://schemas.microsoft.com/office/powerpoint/2010/main" val="407812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267200"/>
            <a:ext cx="5608640" cy="4184258"/>
          </a:xfrm>
        </p:spPr>
        <p:txBody>
          <a:bodyPr/>
          <a:lstStyle/>
          <a:p>
            <a:r>
              <a:rPr lang="en-US" sz="1400" dirty="0" smtClean="0"/>
              <a:t>What do we do?</a:t>
            </a:r>
          </a:p>
          <a:p>
            <a:r>
              <a:rPr lang="en-US" sz="1400" dirty="0" smtClean="0"/>
              <a:t>Share information on how our climate is changing, replicable adaptation measures and projects, education and training, share new research and pilots underway. Connect members to climate experts or others working on similar projects to leverage and grow resources for successful outcomes.</a:t>
            </a:r>
          </a:p>
          <a:p>
            <a:endParaRPr lang="en-US" sz="1400" dirty="0" smtClean="0"/>
          </a:p>
          <a:p>
            <a:r>
              <a:rPr lang="en-US" sz="1400" dirty="0" smtClean="0"/>
              <a:t>Technical Assistance: CRC climate experts participated in the County’s LHMP process, added valuable information and resources to the final document.</a:t>
            </a:r>
          </a:p>
          <a:p>
            <a:r>
              <a:rPr lang="en-US" sz="1400" dirty="0" smtClean="0"/>
              <a:t>Several initiatives underway: one is urban heat island effects and another on urban-rural interface that I’ll discuss more in this presentation. </a:t>
            </a:r>
          </a:p>
          <a:p>
            <a:endParaRPr lang="en-US" sz="1400" dirty="0"/>
          </a:p>
          <a:p>
            <a:r>
              <a:rPr lang="en-US" sz="1400" dirty="0" smtClean="0"/>
              <a:t>Both of these initiatives can be significantly influenced by the work flood plain managers do and how flood projects are designed and built. So lets start with heat.</a:t>
            </a:r>
            <a:endParaRPr lang="en-US" sz="1400" dirty="0"/>
          </a:p>
        </p:txBody>
      </p:sp>
    </p:spTree>
    <p:extLst>
      <p:ext uri="{BB962C8B-B14F-4D97-AF65-F5344CB8AC3E}">
        <p14:creationId xmlns:p14="http://schemas.microsoft.com/office/powerpoint/2010/main" val="1755947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And because AV’s aren’t enough a new Autonomous Aerial Vehicle (AAV) was scheduled to be in flight in Dubai this July 2017!! </a:t>
            </a:r>
          </a:p>
          <a:p>
            <a:endParaRPr lang="en-US" sz="1400" dirty="0"/>
          </a:p>
          <a:p>
            <a:r>
              <a:rPr lang="en-US" sz="1400" dirty="0" smtClean="0"/>
              <a:t> We laugh at Human Dystopia but we really aren’t that far a way from it being a reality!</a:t>
            </a:r>
            <a:r>
              <a:rPr lang="en-US" sz="1400" dirty="0"/>
              <a:t> </a:t>
            </a:r>
            <a:endParaRPr lang="en-US" sz="1400" dirty="0" smtClean="0"/>
          </a:p>
          <a:p>
            <a:endParaRPr lang="en-US" sz="1400" dirty="0"/>
          </a:p>
          <a:p>
            <a:r>
              <a:rPr lang="en-US" sz="1400" dirty="0" smtClean="0"/>
              <a:t>Each of you are champions and can influence how our communities are built, and reverse impacts on humans and the environment.</a:t>
            </a:r>
          </a:p>
          <a:p>
            <a:endParaRPr lang="en-US" sz="1400" dirty="0" smtClean="0"/>
          </a:p>
          <a:p>
            <a:endParaRPr lang="en-US" sz="1400" dirty="0"/>
          </a:p>
        </p:txBody>
      </p:sp>
    </p:spTree>
    <p:extLst>
      <p:ext uri="{BB962C8B-B14F-4D97-AF65-F5344CB8AC3E}">
        <p14:creationId xmlns:p14="http://schemas.microsoft.com/office/powerpoint/2010/main" val="561371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66800" y="4419600"/>
            <a:ext cx="5715000" cy="4419599"/>
          </a:xfrm>
        </p:spPr>
        <p:txBody>
          <a:bodyPr/>
          <a:lstStyle/>
          <a:p>
            <a:r>
              <a:rPr lang="en-US" sz="1400" dirty="0" smtClean="0"/>
              <a:t>We need to think </a:t>
            </a:r>
            <a:r>
              <a:rPr lang="en-US" sz="1400" smtClean="0"/>
              <a:t>differently.   </a:t>
            </a:r>
            <a:r>
              <a:rPr lang="en-US" sz="1400" dirty="0" smtClean="0"/>
              <a:t>Don’t think outside the box,</a:t>
            </a:r>
          </a:p>
          <a:p>
            <a:r>
              <a:rPr lang="en-US" sz="1400" dirty="0" smtClean="0"/>
              <a:t>Think like there is NO BOX!!</a:t>
            </a:r>
            <a:endParaRPr lang="en-US" sz="1400" dirty="0"/>
          </a:p>
        </p:txBody>
      </p:sp>
    </p:spTree>
    <p:extLst>
      <p:ext uri="{BB962C8B-B14F-4D97-AF65-F5344CB8AC3E}">
        <p14:creationId xmlns:p14="http://schemas.microsoft.com/office/powerpoint/2010/main" val="1387775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Thank you for </a:t>
            </a:r>
            <a:r>
              <a:rPr lang="en-US" sz="1400" dirty="0" smtClean="0">
                <a:solidFill>
                  <a:srgbClr val="FF0000"/>
                </a:solidFill>
              </a:rPr>
              <a:t>being part of </a:t>
            </a:r>
            <a:r>
              <a:rPr lang="en-US" sz="1400" dirty="0" smtClean="0"/>
              <a:t>a </a:t>
            </a:r>
            <a:r>
              <a:rPr lang="en-US" sz="1400" dirty="0" smtClean="0">
                <a:solidFill>
                  <a:srgbClr val="FF0000"/>
                </a:solidFill>
              </a:rPr>
              <a:t>healthier </a:t>
            </a:r>
            <a:r>
              <a:rPr lang="en-US" sz="1400" dirty="0">
                <a:solidFill>
                  <a:srgbClr val="FF0000"/>
                </a:solidFill>
              </a:rPr>
              <a:t>and more equitable future</a:t>
            </a:r>
            <a:r>
              <a:rPr lang="en-US" sz="1400" dirty="0"/>
              <a:t>!</a:t>
            </a:r>
          </a:p>
          <a:p>
            <a:endParaRPr lang="en-US" dirty="0"/>
          </a:p>
        </p:txBody>
      </p:sp>
    </p:spTree>
    <p:extLst>
      <p:ext uri="{BB962C8B-B14F-4D97-AF65-F5344CB8AC3E}">
        <p14:creationId xmlns:p14="http://schemas.microsoft.com/office/powerpoint/2010/main" val="2061787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Here’s something else you know – EQUITY comes  First!!  When people have what they need, and it’s different for everyone, then they can thrive and succeed</a:t>
            </a:r>
            <a:r>
              <a:rPr lang="en-US" dirty="0" smtClean="0"/>
              <a:t>. </a:t>
            </a:r>
          </a:p>
          <a:p>
            <a:endParaRPr lang="en-US" sz="1400" dirty="0"/>
          </a:p>
          <a:p>
            <a:r>
              <a:rPr lang="en-US" sz="1400" dirty="0" smtClean="0"/>
              <a:t>Equity needs to be central in all our health and climate work.</a:t>
            </a:r>
          </a:p>
          <a:p>
            <a:endParaRPr lang="en-US" sz="1400" dirty="0"/>
          </a:p>
          <a:p>
            <a:r>
              <a:rPr lang="en-US" sz="1400" dirty="0" smtClean="0"/>
              <a:t>______________________________________________________</a:t>
            </a:r>
          </a:p>
          <a:p>
            <a:endParaRPr lang="en-US" dirty="0"/>
          </a:p>
          <a:p>
            <a:r>
              <a:rPr lang="en-US" sz="1400" dirty="0" smtClean="0"/>
              <a:t>California law describes “health equity” as “efforts to ensure that all people have full and equal access to opportunities that enable them to lead healthy lives.” </a:t>
            </a:r>
          </a:p>
          <a:p>
            <a:endParaRPr lang="en-US" sz="1400" dirty="0"/>
          </a:p>
        </p:txBody>
      </p:sp>
    </p:spTree>
    <p:extLst>
      <p:ext uri="{BB962C8B-B14F-4D97-AF65-F5344CB8AC3E}">
        <p14:creationId xmlns:p14="http://schemas.microsoft.com/office/powerpoint/2010/main" val="375249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So let’s go back to the basics of chronic disease and prevention. </a:t>
            </a:r>
          </a:p>
          <a:p>
            <a:r>
              <a:rPr lang="en-US" sz="1400" dirty="0" smtClean="0"/>
              <a:t>Here’s how people die across our 7 county region:</a:t>
            </a:r>
          </a:p>
          <a:p>
            <a:r>
              <a:rPr lang="en-US" sz="1400" dirty="0" smtClean="0"/>
              <a:t>Heart disease, cancer and respiratory disease.</a:t>
            </a:r>
          </a:p>
          <a:p>
            <a:endParaRPr lang="en-US" sz="1400" dirty="0"/>
          </a:p>
          <a:p>
            <a:r>
              <a:rPr lang="en-US" sz="1400" dirty="0" smtClean="0"/>
              <a:t>Our PHO likes to tell us that IN-ACTIVITY IS THE NEW SMOKING.</a:t>
            </a:r>
          </a:p>
          <a:p>
            <a:endParaRPr lang="en-US" sz="1400" dirty="0"/>
          </a:p>
          <a:p>
            <a:r>
              <a:rPr lang="en-US" sz="1400" dirty="0" smtClean="0"/>
              <a:t>I’m part of a cross sector health and built environment team that is working to change the way our communities are planned, designed and built to create healthier communities</a:t>
            </a:r>
            <a:r>
              <a:rPr lang="en-US" sz="1400" dirty="0"/>
              <a:t>. </a:t>
            </a:r>
          </a:p>
        </p:txBody>
      </p:sp>
    </p:spTree>
    <p:extLst>
      <p:ext uri="{BB962C8B-B14F-4D97-AF65-F5344CB8AC3E}">
        <p14:creationId xmlns:p14="http://schemas.microsoft.com/office/powerpoint/2010/main" val="3310172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267201"/>
            <a:ext cx="6248400" cy="3276600"/>
          </a:xfrm>
        </p:spPr>
        <p:txBody>
          <a:bodyPr/>
          <a:lstStyle/>
          <a:p>
            <a:r>
              <a:rPr lang="en-US" sz="1400" dirty="0" smtClean="0"/>
              <a:t>Our Team is called Design 4 Action Sacramento</a:t>
            </a:r>
            <a:r>
              <a:rPr lang="en-US" sz="1400" dirty="0"/>
              <a:t>. </a:t>
            </a:r>
            <a:endParaRPr lang="en-US" sz="1400" dirty="0" smtClean="0"/>
          </a:p>
          <a:p>
            <a:r>
              <a:rPr lang="en-US" sz="1400" dirty="0" smtClean="0"/>
              <a:t>Here </a:t>
            </a:r>
            <a:r>
              <a:rPr lang="en-US" sz="1400" dirty="0"/>
              <a:t>are my amazing teammates </a:t>
            </a:r>
            <a:r>
              <a:rPr lang="en-US" sz="1400" dirty="0" smtClean="0"/>
              <a:t>– comprised of Public Health Officers, Private Sector Physicians-including a Neurosurgeon, Transportation Engineer, Air District Health Planner, Land use Planners, Non-profit </a:t>
            </a:r>
            <a:r>
              <a:rPr lang="en-US" sz="1400" dirty="0" err="1" smtClean="0"/>
              <a:t>WALKSacramento</a:t>
            </a:r>
            <a:r>
              <a:rPr lang="en-US" sz="1400" dirty="0" smtClean="0"/>
              <a:t> and a </a:t>
            </a:r>
            <a:r>
              <a:rPr lang="en-US" sz="1400" dirty="0" err="1" smtClean="0"/>
              <a:t>Univ</a:t>
            </a:r>
            <a:r>
              <a:rPr lang="en-US" sz="1400" dirty="0" smtClean="0"/>
              <a:t> of Hawaii Professor who teaches Environmental Design and Public Health at the School of Architecture. This is truly a mix of many sectors, identifying intersections of our work with health and how to imbed health in our work.</a:t>
            </a:r>
          </a:p>
          <a:p>
            <a:endParaRPr lang="en-US" sz="1400" dirty="0"/>
          </a:p>
          <a:p>
            <a:r>
              <a:rPr lang="en-US" sz="1400" dirty="0" smtClean="0"/>
              <a:t>Let’s talk about health in the built environment and work D4AS has been doing!!!  This is highly replicable and necessary to get our communities healthy and resilient to climate effects.</a:t>
            </a:r>
          </a:p>
          <a:p>
            <a:endParaRPr lang="en-US" sz="1400" dirty="0"/>
          </a:p>
          <a:p>
            <a:endParaRPr lang="en-US" sz="1400" dirty="0" smtClean="0"/>
          </a:p>
        </p:txBody>
      </p:sp>
    </p:spTree>
    <p:extLst>
      <p:ext uri="{BB962C8B-B14F-4D97-AF65-F5344CB8AC3E}">
        <p14:creationId xmlns:p14="http://schemas.microsoft.com/office/powerpoint/2010/main" val="1844347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latin typeface="Arial" panose="020B0604020202020204" pitchFamily="34" charset="0"/>
                <a:cs typeface="Arial" panose="020B0604020202020204" pitchFamily="34" charset="0"/>
              </a:rPr>
              <a:t>What’s Active Design?</a:t>
            </a:r>
          </a:p>
          <a:p>
            <a:pPr defTabSz="931774" eaLnBrk="1" fontAlgn="auto" hangingPunct="1">
              <a:spcBef>
                <a:spcPts val="0"/>
              </a:spcBef>
              <a:spcAft>
                <a:spcPts val="0"/>
              </a:spcAft>
              <a:defRPr/>
            </a:pPr>
            <a:endParaRPr lang="en-US" sz="1400" dirty="0" smtClean="0">
              <a:latin typeface="Arial" panose="020B0604020202020204" pitchFamily="34" charset="0"/>
              <a:cs typeface="Arial" panose="020B0604020202020204" pitchFamily="34" charset="0"/>
            </a:endParaRPr>
          </a:p>
          <a:p>
            <a:pPr defTabSz="931774" eaLnBrk="1" fontAlgn="auto" hangingPunct="1">
              <a:spcBef>
                <a:spcPts val="0"/>
              </a:spcBef>
              <a:spcAft>
                <a:spcPts val="0"/>
              </a:spcAft>
              <a:defRPr/>
            </a:pPr>
            <a:r>
              <a:rPr lang="en-US" sz="1400" dirty="0" smtClean="0">
                <a:latin typeface="Arial" panose="020B0604020202020204" pitchFamily="34" charset="0"/>
                <a:cs typeface="Arial" panose="020B0604020202020204" pitchFamily="34" charset="0"/>
              </a:rPr>
              <a:t> ACTIVE DESIGN is a combination of infrastructure and behavior design elements that encourage people to move, to be active.</a:t>
            </a:r>
          </a:p>
          <a:p>
            <a:pPr defTabSz="931774" eaLnBrk="1" fontAlgn="auto" hangingPunct="1">
              <a:spcBef>
                <a:spcPts val="0"/>
              </a:spcBef>
              <a:spcAft>
                <a:spcPts val="0"/>
              </a:spcAft>
              <a:defRPr/>
            </a:pPr>
            <a:endParaRPr lang="en-US" sz="1400" dirty="0" smtClean="0">
              <a:latin typeface="Arial" panose="020B0604020202020204" pitchFamily="34" charset="0"/>
              <a:cs typeface="Arial" panose="020B0604020202020204" pitchFamily="34" charset="0"/>
            </a:endParaRPr>
          </a:p>
          <a:p>
            <a:pPr defTabSz="931774" eaLnBrk="1" fontAlgn="auto" hangingPunct="1">
              <a:spcBef>
                <a:spcPts val="0"/>
              </a:spcBef>
              <a:spcAft>
                <a:spcPts val="0"/>
              </a:spcAft>
              <a:defRPr/>
            </a:pPr>
            <a:r>
              <a:rPr lang="en-US" sz="1400" dirty="0" smtClean="0">
                <a:latin typeface="Arial" panose="020B0604020202020204" pitchFamily="34" charset="0"/>
                <a:cs typeface="Arial" panose="020B0604020202020204" pitchFamily="34" charset="0"/>
              </a:rPr>
              <a:t>Mixed land uses, active transportation choices, tree canopy (urban greening) and safety all promote and increase physical activity. By incorporating Active Design strategies into the built environment, physical activity and improved health (physical and mental) can be achieved.</a:t>
            </a:r>
          </a:p>
          <a:p>
            <a:pPr defTabSz="931774" eaLnBrk="1" fontAlgn="auto" hangingPunct="1">
              <a:spcBef>
                <a:spcPts val="0"/>
              </a:spcBef>
              <a:spcAft>
                <a:spcPts val="0"/>
              </a:spcAft>
              <a:defRPr/>
            </a:pPr>
            <a:endParaRPr lang="en-US" sz="1400" dirty="0" smtClean="0">
              <a:latin typeface="Arial" panose="020B0604020202020204" pitchFamily="34" charset="0"/>
              <a:cs typeface="Arial" panose="020B0604020202020204" pitchFamily="34" charset="0"/>
            </a:endParaRPr>
          </a:p>
          <a:p>
            <a:pPr defTabSz="931774" eaLnBrk="1" fontAlgn="auto" hangingPunct="1">
              <a:spcBef>
                <a:spcPts val="0"/>
              </a:spcBef>
              <a:spcAft>
                <a:spcPts val="0"/>
              </a:spcAft>
              <a:defRPr/>
            </a:pPr>
            <a:r>
              <a:rPr lang="en-US" sz="1400" dirty="0" smtClean="0">
                <a:latin typeface="Arial" panose="020B0604020202020204" pitchFamily="34" charset="0"/>
                <a:cs typeface="Arial" panose="020B0604020202020204" pitchFamily="34" charset="0"/>
              </a:rPr>
              <a:t>It’s the thoughtful and deliberate design of the built environment that influences people’s behavior to WANT to walk, socialize - BE in this place. Plus there are many co- benefits.  </a:t>
            </a:r>
            <a:endParaRPr lang="en-US" sz="1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142500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7200" y="4572000"/>
            <a:ext cx="6324600" cy="3275978"/>
          </a:xfrm>
        </p:spPr>
        <p:txBody>
          <a:bodyPr/>
          <a:lstStyle/>
          <a:p>
            <a:r>
              <a:rPr lang="en-US" sz="1400" dirty="0" smtClean="0"/>
              <a:t>Our team formed to participate in a National Leadership Academy for the Publics Health Program. We met others across the country doing health and built environment work, in particular teams that were part of  NYC who were the first to create Active </a:t>
            </a:r>
            <a:r>
              <a:rPr lang="en-US" sz="1400" dirty="0"/>
              <a:t>Design </a:t>
            </a:r>
            <a:r>
              <a:rPr lang="en-US" sz="1400" dirty="0" smtClean="0"/>
              <a:t>Guidelines, </a:t>
            </a:r>
            <a:r>
              <a:rPr lang="en-US" sz="1400" dirty="0"/>
              <a:t>and the Center for Active Design. </a:t>
            </a:r>
            <a:endParaRPr lang="en-US" sz="1400" dirty="0" smtClean="0"/>
          </a:p>
          <a:p>
            <a:endParaRPr lang="en-US" sz="1400" dirty="0"/>
          </a:p>
          <a:p>
            <a:r>
              <a:rPr lang="en-US" sz="1400" dirty="0" smtClean="0"/>
              <a:t>Being involved with leadership opportunities such as NLAPH also gave our team and project credibility – especially within the county organization.</a:t>
            </a:r>
            <a:endParaRPr lang="en-US" sz="1400" dirty="0"/>
          </a:p>
        </p:txBody>
      </p:sp>
    </p:spTree>
    <p:extLst>
      <p:ext uri="{BB962C8B-B14F-4D97-AF65-F5344CB8AC3E}">
        <p14:creationId xmlns:p14="http://schemas.microsoft.com/office/powerpoint/2010/main" val="1387775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This is a slide I borrowed from Kaiser Permanente – we need Policies – Systems and Environmental Changes to produce healthy outcomes and behaviors. These are all areas we (YOU) can engage in and influence.</a:t>
            </a:r>
          </a:p>
          <a:p>
            <a:endParaRPr lang="en-US" sz="1400" dirty="0" smtClean="0"/>
          </a:p>
          <a:p>
            <a:r>
              <a:rPr lang="en-US" sz="1400" dirty="0" smtClean="0"/>
              <a:t>That’s what Design 4 Active Sacramento did as our first and biggest project.</a:t>
            </a:r>
          </a:p>
          <a:p>
            <a:endParaRPr lang="en-US" sz="1400" dirty="0"/>
          </a:p>
        </p:txBody>
      </p:sp>
    </p:spTree>
    <p:extLst>
      <p:ext uri="{BB962C8B-B14F-4D97-AF65-F5344CB8AC3E}">
        <p14:creationId xmlns:p14="http://schemas.microsoft.com/office/powerpoint/2010/main" val="2685812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0" y="1752600"/>
            <a:ext cx="7239000" cy="4800600"/>
          </a:xfrm>
        </p:spPr>
        <p:txBody>
          <a:bodyPr/>
          <a:lstStyle/>
          <a:p>
            <a:pPr lvl="0"/>
            <a:endParaRPr lang="en-US" noProof="0" dirty="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1752600"/>
            <a:ext cx="35433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752600"/>
            <a:ext cx="35433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0" y="1752600"/>
            <a:ext cx="35433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19700" y="1752600"/>
            <a:ext cx="35433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19700" y="4229100"/>
            <a:ext cx="35433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9633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9315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9668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752600"/>
            <a:ext cx="35433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752600"/>
            <a:ext cx="35433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73" name="Line 37"/>
          <p:cNvSpPr>
            <a:spLocks noChangeShapeType="1"/>
          </p:cNvSpPr>
          <p:nvPr/>
        </p:nvSpPr>
        <p:spPr bwMode="auto">
          <a:xfrm>
            <a:off x="0" y="3886200"/>
            <a:ext cx="1600200" cy="0"/>
          </a:xfrm>
          <a:prstGeom prst="line">
            <a:avLst/>
          </a:prstGeom>
          <a:noFill/>
          <a:ln w="57150">
            <a:solidFill>
              <a:srgbClr val="FFFFFF"/>
            </a:solidFill>
            <a:round/>
            <a:headEnd/>
            <a:tailEnd/>
          </a:ln>
          <a:effectLst/>
        </p:spPr>
        <p:txBody>
          <a:bodyPr/>
          <a:lstStyle/>
          <a:p>
            <a:pPr>
              <a:defRPr/>
            </a:pPr>
            <a:endParaRPr lang="en-US" dirty="0"/>
          </a:p>
        </p:txBody>
      </p:sp>
      <p:pic>
        <p:nvPicPr>
          <p:cNvPr id="2050" name="Picture 25"/>
          <p:cNvPicPr>
            <a:picLocks noChangeAspect="1" noChangeArrowheads="1"/>
          </p:cNvPicPr>
          <p:nvPr/>
        </p:nvPicPr>
        <p:blipFill>
          <a:blip r:embed="rId19" cstate="print">
            <a:duotone>
              <a:schemeClr val="accent5">
                <a:shade val="45000"/>
                <a:satMod val="135000"/>
              </a:schemeClr>
              <a:prstClr val="white"/>
            </a:duotone>
          </a:blip>
          <a:srcRect/>
          <a:stretch>
            <a:fillRect/>
          </a:stretch>
        </p:blipFill>
        <p:spPr bwMode="auto">
          <a:xfrm>
            <a:off x="0" y="14908"/>
            <a:ext cx="9144000" cy="685800"/>
          </a:xfrm>
          <a:prstGeom prst="rect">
            <a:avLst/>
          </a:prstGeom>
          <a:noFill/>
          <a:ln w="9525">
            <a:noFill/>
            <a:miter lim="800000"/>
            <a:headEnd/>
            <a:tailEnd/>
          </a:ln>
        </p:spPr>
      </p:pic>
      <p:sp>
        <p:nvSpPr>
          <p:cNvPr id="142365" name="Text Box 29"/>
          <p:cNvSpPr txBox="1">
            <a:spLocks noChangeArrowheads="1"/>
          </p:cNvSpPr>
          <p:nvPr/>
        </p:nvSpPr>
        <p:spPr bwMode="auto">
          <a:xfrm>
            <a:off x="1863725" y="152400"/>
            <a:ext cx="184150" cy="427038"/>
          </a:xfrm>
          <a:prstGeom prst="rect">
            <a:avLst/>
          </a:prstGeom>
          <a:noFill/>
          <a:ln w="9525">
            <a:noFill/>
            <a:miter lim="800000"/>
            <a:headEnd/>
            <a:tailEnd/>
          </a:ln>
          <a:effectLst/>
        </p:spPr>
        <p:txBody>
          <a:bodyPr wrap="none">
            <a:spAutoFit/>
          </a:bodyPr>
          <a:lstStyle/>
          <a:p>
            <a:pPr>
              <a:spcBef>
                <a:spcPct val="0"/>
              </a:spcBef>
              <a:buClrTx/>
              <a:buSzTx/>
              <a:buFontTx/>
              <a:buNone/>
            </a:pPr>
            <a:endParaRPr lang="en-US" sz="2200" dirty="0">
              <a:solidFill>
                <a:srgbClr val="FFCC00"/>
              </a:solidFill>
              <a:latin typeface="Franklin Gothic Medium" pitchFamily="34" charset="0"/>
            </a:endParaRPr>
          </a:p>
        </p:txBody>
      </p:sp>
      <p:sp>
        <p:nvSpPr>
          <p:cNvPr id="142366" name="Line 30"/>
          <p:cNvSpPr>
            <a:spLocks noChangeShapeType="1"/>
          </p:cNvSpPr>
          <p:nvPr/>
        </p:nvSpPr>
        <p:spPr bwMode="auto">
          <a:xfrm>
            <a:off x="0" y="1524000"/>
            <a:ext cx="9144000" cy="0"/>
          </a:xfrm>
          <a:prstGeom prst="line">
            <a:avLst/>
          </a:prstGeom>
          <a:noFill/>
          <a:ln w="57150">
            <a:solidFill>
              <a:srgbClr val="FFFFFF"/>
            </a:solidFill>
            <a:round/>
            <a:headEnd/>
            <a:tailEnd/>
          </a:ln>
          <a:effectLst/>
        </p:spPr>
        <p:txBody>
          <a:bodyPr/>
          <a:lstStyle/>
          <a:p>
            <a:pPr>
              <a:defRPr/>
            </a:pPr>
            <a:endParaRPr lang="en-US" dirty="0"/>
          </a:p>
        </p:txBody>
      </p:sp>
      <p:sp>
        <p:nvSpPr>
          <p:cNvPr id="142369" name="Line 33"/>
          <p:cNvSpPr>
            <a:spLocks noChangeShapeType="1"/>
          </p:cNvSpPr>
          <p:nvPr/>
        </p:nvSpPr>
        <p:spPr bwMode="auto">
          <a:xfrm>
            <a:off x="0" y="5410200"/>
            <a:ext cx="1600200" cy="0"/>
          </a:xfrm>
          <a:prstGeom prst="line">
            <a:avLst/>
          </a:prstGeom>
          <a:noFill/>
          <a:ln w="57150">
            <a:solidFill>
              <a:srgbClr val="FFFFFF"/>
            </a:solidFill>
            <a:round/>
            <a:headEnd/>
            <a:tailEnd/>
          </a:ln>
          <a:effectLst/>
        </p:spPr>
        <p:txBody>
          <a:bodyPr/>
          <a:lstStyle/>
          <a:p>
            <a:pPr>
              <a:defRPr/>
            </a:pPr>
            <a:endParaRPr lang="en-US" dirty="0"/>
          </a:p>
        </p:txBody>
      </p:sp>
      <p:sp>
        <p:nvSpPr>
          <p:cNvPr id="142371" name="Line 35"/>
          <p:cNvSpPr>
            <a:spLocks noChangeShapeType="1"/>
          </p:cNvSpPr>
          <p:nvPr/>
        </p:nvSpPr>
        <p:spPr bwMode="auto">
          <a:xfrm>
            <a:off x="0" y="2819400"/>
            <a:ext cx="1600200" cy="0"/>
          </a:xfrm>
          <a:prstGeom prst="line">
            <a:avLst/>
          </a:prstGeom>
          <a:noFill/>
          <a:ln w="57150">
            <a:solidFill>
              <a:srgbClr val="FFFFFF"/>
            </a:solidFill>
            <a:round/>
            <a:headEnd/>
            <a:tailEnd/>
          </a:ln>
          <a:effectLst/>
        </p:spPr>
        <p:txBody>
          <a:bodyPr/>
          <a:lstStyle/>
          <a:p>
            <a:pPr>
              <a:defRPr/>
            </a:pPr>
            <a:endParaRPr lang="en-US" dirty="0"/>
          </a:p>
        </p:txBody>
      </p:sp>
      <p:sp>
        <p:nvSpPr>
          <p:cNvPr id="142372" name="Line 36"/>
          <p:cNvSpPr>
            <a:spLocks noChangeShapeType="1"/>
          </p:cNvSpPr>
          <p:nvPr/>
        </p:nvSpPr>
        <p:spPr bwMode="auto">
          <a:xfrm>
            <a:off x="1600200" y="1524000"/>
            <a:ext cx="0" cy="5334000"/>
          </a:xfrm>
          <a:prstGeom prst="line">
            <a:avLst/>
          </a:prstGeom>
          <a:noFill/>
          <a:ln w="57150">
            <a:solidFill>
              <a:srgbClr val="FFFFFF"/>
            </a:solidFill>
            <a:round/>
            <a:headEnd/>
            <a:tailEnd/>
          </a:ln>
          <a:effectLst/>
        </p:spPr>
        <p:txBody>
          <a:bodyPr/>
          <a:lstStyle/>
          <a:p>
            <a:pPr>
              <a:defRPr/>
            </a:pPr>
            <a:endParaRPr lang="en-US" dirty="0"/>
          </a:p>
        </p:txBody>
      </p:sp>
      <p:sp>
        <p:nvSpPr>
          <p:cNvPr id="142375" name="Text Box 39"/>
          <p:cNvSpPr txBox="1">
            <a:spLocks noChangeArrowheads="1"/>
          </p:cNvSpPr>
          <p:nvPr/>
        </p:nvSpPr>
        <p:spPr bwMode="auto">
          <a:xfrm>
            <a:off x="1295400" y="1676400"/>
            <a:ext cx="7483475" cy="366713"/>
          </a:xfrm>
          <a:prstGeom prst="rect">
            <a:avLst/>
          </a:prstGeom>
          <a:noFill/>
          <a:ln w="9525">
            <a:noFill/>
            <a:miter lim="800000"/>
            <a:headEnd/>
            <a:tailEnd/>
          </a:ln>
          <a:effectLst/>
        </p:spPr>
        <p:txBody>
          <a:bodyPr>
            <a:spAutoFit/>
          </a:bodyPr>
          <a:lstStyle/>
          <a:p>
            <a:pPr>
              <a:spcBef>
                <a:spcPct val="0"/>
              </a:spcBef>
              <a:buClrTx/>
              <a:buSzTx/>
              <a:buFontTx/>
              <a:buNone/>
              <a:defRPr/>
            </a:pPr>
            <a:endParaRPr lang="en-US" sz="1800" dirty="0">
              <a:solidFill>
                <a:schemeClr val="tx1"/>
              </a:solidFill>
            </a:endParaRPr>
          </a:p>
        </p:txBody>
      </p:sp>
      <p:sp>
        <p:nvSpPr>
          <p:cNvPr id="2065" name="Rectangle 40"/>
          <p:cNvSpPr>
            <a:spLocks noGrp="1" noChangeArrowheads="1"/>
          </p:cNvSpPr>
          <p:nvPr>
            <p:ph type="body" idx="1"/>
          </p:nvPr>
        </p:nvSpPr>
        <p:spPr bwMode="auto">
          <a:xfrm>
            <a:off x="1524000" y="1295400"/>
            <a:ext cx="72390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66" name="AutoShape 18" descr="sac county logo"/>
          <p:cNvSpPr>
            <a:spLocks noChangeAspect="1" noChangeArrowheads="1"/>
          </p:cNvSpPr>
          <p:nvPr/>
        </p:nvSpPr>
        <p:spPr bwMode="auto">
          <a:xfrm>
            <a:off x="0" y="0"/>
            <a:ext cx="3048000" cy="914400"/>
          </a:xfrm>
          <a:prstGeom prst="rect">
            <a:avLst/>
          </a:prstGeom>
          <a:noFill/>
          <a:ln w="9525">
            <a:noFill/>
            <a:miter lim="800000"/>
            <a:headEnd/>
            <a:tailEnd/>
          </a:ln>
        </p:spPr>
        <p:txBody>
          <a:bodyPr/>
          <a:lstStyle/>
          <a:p>
            <a:endParaRPr lang="en-US" dirty="0"/>
          </a:p>
        </p:txBody>
      </p:sp>
      <p:pic>
        <p:nvPicPr>
          <p:cNvPr id="2068" name="Picture 20"/>
          <p:cNvPicPr>
            <a:picLocks noChangeAspect="1" noChangeArrowheads="1"/>
          </p:cNvPicPr>
          <p:nvPr/>
        </p:nvPicPr>
        <p:blipFill>
          <a:blip r:embed="rId20" cstate="print">
            <a:grayscl/>
            <a:biLevel thresh="50000"/>
          </a:blip>
          <a:srcRect/>
          <a:stretch>
            <a:fillRect/>
          </a:stretch>
        </p:blipFill>
        <p:spPr bwMode="auto">
          <a:xfrm>
            <a:off x="364491" y="152400"/>
            <a:ext cx="2073910" cy="432065"/>
          </a:xfrm>
          <a:prstGeom prst="rect">
            <a:avLst/>
          </a:prstGeom>
          <a:noFill/>
          <a:ln w="9525" algn="ctr">
            <a:noFill/>
            <a:miter lim="800000"/>
            <a:headEnd/>
            <a:tailEnd/>
          </a:ln>
          <a:effectLst/>
        </p:spPr>
      </p:pic>
      <p:pic>
        <p:nvPicPr>
          <p:cNvPr id="22"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 y="5484628"/>
            <a:ext cx="8991600" cy="136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0923" y="685298"/>
            <a:ext cx="841593" cy="838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48" r:id="rId1"/>
    <p:sldLayoutId id="2147483747" r:id="rId2"/>
    <p:sldLayoutId id="2147483746" r:id="rId3"/>
    <p:sldLayoutId id="2147483745" r:id="rId4"/>
    <p:sldLayoutId id="2147483744" r:id="rId5"/>
    <p:sldLayoutId id="2147483743" r:id="rId6"/>
    <p:sldLayoutId id="2147483742" r:id="rId7"/>
    <p:sldLayoutId id="2147483741" r:id="rId8"/>
    <p:sldLayoutId id="2147483740" r:id="rId9"/>
    <p:sldLayoutId id="2147483739" r:id="rId10"/>
    <p:sldLayoutId id="2147483738" r:id="rId11"/>
    <p:sldLayoutId id="2147483737" r:id="rId12"/>
    <p:sldLayoutId id="2147483736" r:id="rId13"/>
    <p:sldLayoutId id="2147483735" r:id="rId14"/>
    <p:sldLayoutId id="2147483749" r:id="rId15"/>
    <p:sldLayoutId id="2147483750" r:id="rId16"/>
    <p:sldLayoutId id="2147483751" r:id="rId17"/>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defRPr sz="2800">
          <a:solidFill>
            <a:schemeClr val="bg1"/>
          </a:solidFill>
          <a:latin typeface="+mn-lt"/>
          <a:ea typeface="+mn-ea"/>
          <a:cs typeface="+mn-cs"/>
        </a:defRPr>
      </a:lvl1pPr>
      <a:lvl2pPr marL="669925" indent="-325438" algn="l" rtl="0" eaLnBrk="0" fontAlgn="base" hangingPunct="0">
        <a:spcBef>
          <a:spcPct val="20000"/>
        </a:spcBef>
        <a:spcAft>
          <a:spcPct val="0"/>
        </a:spcAft>
        <a:buChar char="•"/>
        <a:defRPr sz="2400">
          <a:solidFill>
            <a:schemeClr val="bg1"/>
          </a:solidFill>
          <a:latin typeface="+mn-lt"/>
        </a:defRPr>
      </a:lvl2pPr>
      <a:lvl3pPr marL="1022350" indent="-350838" algn="l" rtl="0" eaLnBrk="0" fontAlgn="base" hangingPunct="0">
        <a:spcBef>
          <a:spcPct val="20000"/>
        </a:spcBef>
        <a:spcAft>
          <a:spcPct val="0"/>
        </a:spcAft>
        <a:buFont typeface="Wingdings" pitchFamily="2" charset="2"/>
        <a:buChar char="Ø"/>
        <a:defRPr sz="2200">
          <a:solidFill>
            <a:schemeClr val="bg1"/>
          </a:solidFill>
          <a:latin typeface="+mn-lt"/>
        </a:defRPr>
      </a:lvl3pPr>
      <a:lvl4pPr marL="1339850" indent="-315913" algn="l" rtl="0" eaLnBrk="0" fontAlgn="base" hangingPunct="0">
        <a:spcBef>
          <a:spcPct val="20000"/>
        </a:spcBef>
        <a:spcAft>
          <a:spcPct val="0"/>
        </a:spcAft>
        <a:buChar char="–"/>
        <a:defRPr sz="2000">
          <a:solidFill>
            <a:schemeClr val="bg1"/>
          </a:solidFill>
          <a:latin typeface="+mn-lt"/>
        </a:defRPr>
      </a:lvl4pPr>
      <a:lvl5pPr marL="1681163" indent="-339725" algn="l" rtl="0" eaLnBrk="0" fontAlgn="base" hangingPunct="0">
        <a:spcBef>
          <a:spcPct val="20000"/>
        </a:spcBef>
        <a:spcAft>
          <a:spcPct val="0"/>
        </a:spcAft>
        <a:buChar char="»"/>
        <a:defRPr sz="2000">
          <a:solidFill>
            <a:schemeClr val="bg1"/>
          </a:solidFill>
          <a:latin typeface="+mn-lt"/>
        </a:defRPr>
      </a:lvl5pPr>
      <a:lvl6pPr marL="2138363" indent="-339725" algn="l" rtl="0" fontAlgn="base">
        <a:spcBef>
          <a:spcPct val="20000"/>
        </a:spcBef>
        <a:spcAft>
          <a:spcPct val="0"/>
        </a:spcAft>
        <a:buChar char="»"/>
        <a:defRPr sz="2000">
          <a:solidFill>
            <a:schemeClr val="bg1"/>
          </a:solidFill>
          <a:latin typeface="+mn-lt"/>
        </a:defRPr>
      </a:lvl6pPr>
      <a:lvl7pPr marL="2595563" indent="-339725" algn="l" rtl="0" fontAlgn="base">
        <a:spcBef>
          <a:spcPct val="20000"/>
        </a:spcBef>
        <a:spcAft>
          <a:spcPct val="0"/>
        </a:spcAft>
        <a:buChar char="»"/>
        <a:defRPr sz="2000">
          <a:solidFill>
            <a:schemeClr val="bg1"/>
          </a:solidFill>
          <a:latin typeface="+mn-lt"/>
        </a:defRPr>
      </a:lvl7pPr>
      <a:lvl8pPr marL="3052763" indent="-339725" algn="l" rtl="0" fontAlgn="base">
        <a:spcBef>
          <a:spcPct val="20000"/>
        </a:spcBef>
        <a:spcAft>
          <a:spcPct val="0"/>
        </a:spcAft>
        <a:buChar char="»"/>
        <a:defRPr sz="2000">
          <a:solidFill>
            <a:schemeClr val="bg1"/>
          </a:solidFill>
          <a:latin typeface="+mn-lt"/>
        </a:defRPr>
      </a:lvl8pPr>
      <a:lvl9pPr marL="3509963" indent="-339725"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jpeg"/><Relationship Id="rId18" Type="http://schemas.openxmlformats.org/officeDocument/2006/relationships/image" Target="../media/image82.png"/><Relationship Id="rId26" Type="http://schemas.openxmlformats.org/officeDocument/2006/relationships/image" Target="../media/image89.png"/><Relationship Id="rId3" Type="http://schemas.openxmlformats.org/officeDocument/2006/relationships/slideLayout" Target="../slideLayouts/slideLayout15.xml"/><Relationship Id="rId21" Type="http://schemas.openxmlformats.org/officeDocument/2006/relationships/image" Target="../media/image84.jpg"/><Relationship Id="rId34" Type="http://schemas.openxmlformats.org/officeDocument/2006/relationships/image" Target="../media/image97.png"/><Relationship Id="rId7" Type="http://schemas.openxmlformats.org/officeDocument/2006/relationships/image" Target="../media/image72.gif"/><Relationship Id="rId12" Type="http://schemas.openxmlformats.org/officeDocument/2006/relationships/image" Target="../media/image76.jpeg"/><Relationship Id="rId17" Type="http://schemas.openxmlformats.org/officeDocument/2006/relationships/image" Target="../media/image81.jpg"/><Relationship Id="rId25" Type="http://schemas.openxmlformats.org/officeDocument/2006/relationships/image" Target="../media/image88.jpeg"/><Relationship Id="rId33" Type="http://schemas.openxmlformats.org/officeDocument/2006/relationships/image" Target="../media/image96.jpg"/><Relationship Id="rId38" Type="http://schemas.openxmlformats.org/officeDocument/2006/relationships/image" Target="../media/image100.jpeg"/><Relationship Id="rId2" Type="http://schemas.openxmlformats.org/officeDocument/2006/relationships/video" Target="../media/media1.jpg"/><Relationship Id="rId16" Type="http://schemas.openxmlformats.org/officeDocument/2006/relationships/image" Target="../media/image80.jpg"/><Relationship Id="rId20" Type="http://schemas.openxmlformats.org/officeDocument/2006/relationships/image" Target="../media/image83.png"/><Relationship Id="rId29" Type="http://schemas.openxmlformats.org/officeDocument/2006/relationships/image" Target="../media/image92.gif"/><Relationship Id="rId1" Type="http://schemas.microsoft.com/office/2007/relationships/media" Target="../media/media1.jpg"/><Relationship Id="rId6" Type="http://schemas.openxmlformats.org/officeDocument/2006/relationships/image" Target="../media/image71.png"/><Relationship Id="rId11" Type="http://schemas.microsoft.com/office/2007/relationships/hdphoto" Target="../media/hdphoto1.wdp"/><Relationship Id="rId24" Type="http://schemas.openxmlformats.org/officeDocument/2006/relationships/image" Target="../media/image87.png"/><Relationship Id="rId32" Type="http://schemas.openxmlformats.org/officeDocument/2006/relationships/image" Target="../media/image95.png"/><Relationship Id="rId37" Type="http://schemas.openxmlformats.org/officeDocument/2006/relationships/image" Target="../media/image99.png"/><Relationship Id="rId5" Type="http://schemas.openxmlformats.org/officeDocument/2006/relationships/image" Target="../media/image70.jpeg"/><Relationship Id="rId15" Type="http://schemas.openxmlformats.org/officeDocument/2006/relationships/image" Target="../media/image79.jpg"/><Relationship Id="rId23" Type="http://schemas.openxmlformats.org/officeDocument/2006/relationships/image" Target="../media/image86.jpeg"/><Relationship Id="rId28" Type="http://schemas.openxmlformats.org/officeDocument/2006/relationships/image" Target="../media/image91.png"/><Relationship Id="rId36" Type="http://schemas.openxmlformats.org/officeDocument/2006/relationships/hyperlink" Target="https://www.google.com/url?sa=i&amp;rct=j&amp;q=&amp;esrc=s&amp;source=images&amp;cd=&amp;cad=rja&amp;uact=8&amp;ved=0ahUKEwil4NXDhvzRAhVM_WMKHYw6CaUQjRwIBw&amp;url=https://eec.ucdavis.edu/&amp;bvm=bv.146094739,d.dGo&amp;psig=AFQjCNERy6gugJwOcOMW4LNOejy82ZjPVQ&amp;ust=1486490431568550" TargetMode="External"/><Relationship Id="rId10" Type="http://schemas.openxmlformats.org/officeDocument/2006/relationships/image" Target="../media/image75.png"/><Relationship Id="rId19" Type="http://schemas.microsoft.com/office/2007/relationships/hdphoto" Target="../media/hdphoto2.wdp"/><Relationship Id="rId31" Type="http://schemas.openxmlformats.org/officeDocument/2006/relationships/image" Target="../media/image94.jpeg"/><Relationship Id="rId4" Type="http://schemas.openxmlformats.org/officeDocument/2006/relationships/notesSlide" Target="../notesSlides/notesSlide28.xml"/><Relationship Id="rId9" Type="http://schemas.openxmlformats.org/officeDocument/2006/relationships/image" Target="../media/image74.png"/><Relationship Id="rId14" Type="http://schemas.openxmlformats.org/officeDocument/2006/relationships/image" Target="../media/image78.JPG"/><Relationship Id="rId22" Type="http://schemas.openxmlformats.org/officeDocument/2006/relationships/image" Target="../media/image85.jpeg"/><Relationship Id="rId27" Type="http://schemas.openxmlformats.org/officeDocument/2006/relationships/image" Target="../media/image90.jpeg"/><Relationship Id="rId30" Type="http://schemas.openxmlformats.org/officeDocument/2006/relationships/image" Target="../media/image93.png"/><Relationship Id="rId35" Type="http://schemas.openxmlformats.org/officeDocument/2006/relationships/image" Target="../media/image9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1981200"/>
            <a:ext cx="8381999" cy="3293209"/>
          </a:xfrm>
          <a:prstGeom prst="rect">
            <a:avLst/>
          </a:prstGeom>
        </p:spPr>
        <p:txBody>
          <a:bodyPr wrap="square">
            <a:spAutoFit/>
          </a:bodyPr>
          <a:lstStyle/>
          <a:p>
            <a:pPr algn="ctr" eaLnBrk="0" hangingPunct="0">
              <a:spcBef>
                <a:spcPts val="0"/>
              </a:spcBef>
            </a:pPr>
            <a:r>
              <a:rPr lang="en-US" sz="2800" b="1" dirty="0" smtClean="0">
                <a:solidFill>
                  <a:schemeClr val="accent5">
                    <a:lumMod val="25000"/>
                  </a:schemeClr>
                </a:solidFill>
              </a:rPr>
              <a:t>“</a:t>
            </a:r>
            <a:r>
              <a:rPr lang="en-US" sz="3200" b="1" dirty="0" smtClean="0">
                <a:solidFill>
                  <a:schemeClr val="bg1">
                    <a:lumMod val="90000"/>
                    <a:lumOff val="10000"/>
                  </a:schemeClr>
                </a:solidFill>
              </a:rPr>
              <a:t>Sustainable Development &amp; Healthy Communities”</a:t>
            </a:r>
          </a:p>
          <a:p>
            <a:pPr algn="ctr" eaLnBrk="0" hangingPunct="0">
              <a:spcBef>
                <a:spcPts val="0"/>
              </a:spcBef>
            </a:pPr>
            <a:endParaRPr lang="en-US" sz="3200" b="1" dirty="0">
              <a:solidFill>
                <a:schemeClr val="accent5">
                  <a:lumMod val="25000"/>
                </a:schemeClr>
              </a:solidFill>
            </a:endParaRPr>
          </a:p>
          <a:p>
            <a:pPr algn="ctr" eaLnBrk="0" hangingPunct="0">
              <a:spcBef>
                <a:spcPts val="0"/>
              </a:spcBef>
            </a:pPr>
            <a:r>
              <a:rPr lang="en-US" sz="3200" b="1" u="sng" dirty="0" smtClean="0">
                <a:solidFill>
                  <a:schemeClr val="accent2">
                    <a:lumMod val="25000"/>
                  </a:schemeClr>
                </a:solidFill>
              </a:rPr>
              <a:t>Everyone has a role in this !</a:t>
            </a:r>
          </a:p>
          <a:p>
            <a:pPr algn="ctr" eaLnBrk="0" hangingPunct="0">
              <a:spcBef>
                <a:spcPts val="0"/>
              </a:spcBef>
            </a:pPr>
            <a:endParaRPr lang="en-US" sz="3200" b="1" dirty="0" smtClean="0">
              <a:solidFill>
                <a:schemeClr val="accent5">
                  <a:lumMod val="25000"/>
                </a:schemeClr>
              </a:solidFill>
            </a:endParaRPr>
          </a:p>
          <a:p>
            <a:pPr algn="ctr" eaLnBrk="0" hangingPunct="0"/>
            <a:r>
              <a:rPr lang="en-US" sz="2000" b="1" dirty="0" smtClean="0">
                <a:solidFill>
                  <a:schemeClr val="bg1">
                    <a:lumMod val="90000"/>
                    <a:lumOff val="10000"/>
                  </a:schemeClr>
                </a:solidFill>
              </a:rPr>
              <a:t>Presentation to </a:t>
            </a:r>
            <a:r>
              <a:rPr lang="en-US" sz="1800" dirty="0">
                <a:solidFill>
                  <a:srgbClr val="000000"/>
                </a:solidFill>
                <a:latin typeface="Times New Roman" panose="02020603050405020304" pitchFamily="18" charset="0"/>
              </a:rPr>
              <a:t> </a:t>
            </a:r>
            <a:r>
              <a:rPr lang="en-US" sz="2000" b="1" dirty="0">
                <a:solidFill>
                  <a:schemeClr val="bg1">
                    <a:lumMod val="90000"/>
                    <a:lumOff val="10000"/>
                  </a:schemeClr>
                </a:solidFill>
                <a:latin typeface="+mn-lt"/>
              </a:rPr>
              <a:t>SACRAMENTO ENVIRONMENTAL COMMISSION</a:t>
            </a:r>
            <a:r>
              <a:rPr lang="en-US" sz="2000" b="1" i="1" dirty="0">
                <a:solidFill>
                  <a:srgbClr val="000000"/>
                </a:solidFill>
                <a:latin typeface="Times New Roman" panose="02020603050405020304" pitchFamily="18" charset="0"/>
              </a:rPr>
              <a:t> </a:t>
            </a:r>
            <a:endParaRPr lang="en-US" sz="2000" b="1" dirty="0" smtClean="0">
              <a:solidFill>
                <a:schemeClr val="bg1">
                  <a:lumMod val="90000"/>
                  <a:lumOff val="10000"/>
                </a:schemeClr>
              </a:solidFill>
            </a:endParaRPr>
          </a:p>
          <a:p>
            <a:pPr algn="ctr" eaLnBrk="0" hangingPunct="0"/>
            <a:r>
              <a:rPr lang="en-US" sz="2000" b="1" dirty="0" smtClean="0">
                <a:solidFill>
                  <a:schemeClr val="bg1">
                    <a:lumMod val="90000"/>
                    <a:lumOff val="10000"/>
                  </a:schemeClr>
                </a:solidFill>
              </a:rPr>
              <a:t>August 20, 2018</a:t>
            </a:r>
            <a:endParaRPr lang="en-US" sz="2000" b="1" dirty="0">
              <a:solidFill>
                <a:schemeClr val="bg1">
                  <a:lumMod val="90000"/>
                  <a:lumOff val="10000"/>
                </a:schemeClr>
              </a:solidFill>
            </a:endParaRPr>
          </a:p>
        </p:txBody>
      </p:sp>
      <p:sp>
        <p:nvSpPr>
          <p:cNvPr id="5" name="Rectangle 4"/>
          <p:cNvSpPr/>
          <p:nvPr/>
        </p:nvSpPr>
        <p:spPr>
          <a:xfrm>
            <a:off x="1676400" y="609600"/>
            <a:ext cx="6324600" cy="886397"/>
          </a:xfrm>
          <a:prstGeom prst="rect">
            <a:avLst/>
          </a:prstGeom>
        </p:spPr>
        <p:txBody>
          <a:bodyPr wrap="square">
            <a:spAutoFit/>
          </a:bodyPr>
          <a:lstStyle/>
          <a:p>
            <a:endParaRPr lang="en-US" sz="1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	</a:t>
            </a:r>
          </a:p>
        </p:txBody>
      </p:sp>
      <p:sp>
        <p:nvSpPr>
          <p:cNvPr id="6" name="Rectangle 5"/>
          <p:cNvSpPr/>
          <p:nvPr/>
        </p:nvSpPr>
        <p:spPr>
          <a:xfrm>
            <a:off x="1219200" y="901005"/>
            <a:ext cx="7239000" cy="461665"/>
          </a:xfrm>
          <a:prstGeom prst="rect">
            <a:avLst/>
          </a:prstGeom>
        </p:spPr>
        <p:txBody>
          <a:bodyPr wrap="square">
            <a:spAutoFit/>
          </a:bodyPr>
          <a:lstStyle/>
          <a:p>
            <a:r>
              <a:rPr lang="en-US" sz="2400" dirty="0">
                <a:solidFill>
                  <a:srgbClr val="000000"/>
                </a:solidFill>
                <a:latin typeface="Times New Roman" panose="02020603050405020304" pitchFamily="18" charset="0"/>
              </a:rPr>
              <a:t> </a:t>
            </a:r>
            <a:r>
              <a:rPr lang="en-US" sz="2400" b="1" i="1" dirty="0">
                <a:solidFill>
                  <a:srgbClr val="000000"/>
                </a:solidFill>
                <a:latin typeface="Times New Roman" panose="02020603050405020304" pitchFamily="18" charset="0"/>
              </a:rPr>
              <a:t>SACRAMENTO ENVIRONMENTAL COMMISSION </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756061"/>
            <a:ext cx="2438400" cy="3206339"/>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381001" y="4191000"/>
            <a:ext cx="8531686" cy="1261884"/>
          </a:xfrm>
          <a:prstGeom prst="rect">
            <a:avLst/>
          </a:prstGeom>
        </p:spPr>
        <p:txBody>
          <a:bodyPr wrap="square">
            <a:spAutoFit/>
          </a:bodyPr>
          <a:lstStyle/>
          <a:p>
            <a:pPr lvl="0" fontAlgn="auto">
              <a:spcBef>
                <a:spcPts val="0"/>
              </a:spcBef>
              <a:spcAft>
                <a:spcPts val="0"/>
              </a:spcAft>
              <a:buClrTx/>
              <a:buSzTx/>
            </a:pPr>
            <a:r>
              <a:rPr lang="en-US" sz="1800" dirty="0">
                <a:solidFill>
                  <a:schemeClr val="bg1"/>
                </a:solidFill>
                <a:latin typeface="Arial"/>
              </a:rPr>
              <a:t>Chapter 5: DEVELOPMENT STANDARDS</a:t>
            </a:r>
          </a:p>
          <a:p>
            <a:pPr lvl="0" fontAlgn="auto">
              <a:spcBef>
                <a:spcPts val="0"/>
              </a:spcBef>
              <a:spcAft>
                <a:spcPts val="0"/>
              </a:spcAft>
              <a:buClrTx/>
              <a:buSzTx/>
            </a:pPr>
            <a:endParaRPr lang="en-US" sz="1800" dirty="0">
              <a:solidFill>
                <a:schemeClr val="bg1"/>
              </a:solidFill>
              <a:latin typeface="Arial"/>
            </a:endParaRPr>
          </a:p>
          <a:p>
            <a:pPr lvl="0" fontAlgn="auto">
              <a:spcBef>
                <a:spcPts val="0"/>
              </a:spcBef>
              <a:spcAft>
                <a:spcPts val="0"/>
              </a:spcAft>
              <a:buClrTx/>
              <a:buSzTx/>
            </a:pPr>
            <a:r>
              <a:rPr lang="en-US" sz="2000" dirty="0">
                <a:solidFill>
                  <a:schemeClr val="bg1"/>
                </a:solidFill>
                <a:latin typeface="Arial"/>
              </a:rPr>
              <a:t>“By incorporating Active Design, identified by this </a:t>
            </a:r>
            <a:r>
              <a:rPr lang="en-US" sz="2000" dirty="0" smtClean="0">
                <a:solidFill>
                  <a:schemeClr val="bg1"/>
                </a:solidFill>
                <a:latin typeface="Arial"/>
              </a:rPr>
              <a:t>icon       , </a:t>
            </a:r>
            <a:r>
              <a:rPr lang="en-US" sz="2000" dirty="0">
                <a:solidFill>
                  <a:schemeClr val="bg1"/>
                </a:solidFill>
                <a:latin typeface="Arial"/>
              </a:rPr>
              <a:t>into the built environment, physical activity and improved health can be achieved.” </a:t>
            </a:r>
          </a:p>
        </p:txBody>
      </p:sp>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996" y="4713165"/>
            <a:ext cx="482622" cy="472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5007" y="1085836"/>
            <a:ext cx="3680286" cy="287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200400" y="152398"/>
            <a:ext cx="5712286" cy="904863"/>
          </a:xfrm>
          <a:prstGeom prst="rect">
            <a:avLst/>
          </a:prstGeom>
          <a:noFill/>
        </p:spPr>
        <p:txBody>
          <a:bodyPr wrap="square" rtlCol="0">
            <a:spAutoFit/>
          </a:bodyPr>
          <a:lstStyle/>
          <a:p>
            <a:pPr algn="ctr"/>
            <a:r>
              <a:rPr lang="en-US" sz="2400" dirty="0" smtClean="0">
                <a:solidFill>
                  <a:schemeClr val="accent2">
                    <a:lumMod val="25000"/>
                  </a:schemeClr>
                </a:solidFill>
              </a:rPr>
              <a:t>Sacramento County Zoning Code</a:t>
            </a:r>
          </a:p>
          <a:p>
            <a:pPr algn="ctr"/>
            <a:r>
              <a:rPr lang="en-US" sz="2400" dirty="0" smtClean="0">
                <a:solidFill>
                  <a:schemeClr val="accent2">
                    <a:lumMod val="25000"/>
                  </a:schemeClr>
                </a:solidFill>
              </a:rPr>
              <a:t> &amp;  Design Guidelines</a:t>
            </a:r>
            <a:endParaRPr lang="en-US" sz="2400" dirty="0">
              <a:solidFill>
                <a:schemeClr val="accent2">
                  <a:lumMod val="25000"/>
                </a:schemeClr>
              </a:solidFill>
            </a:endParaRPr>
          </a:p>
        </p:txBody>
      </p:sp>
    </p:spTree>
    <p:extLst>
      <p:ext uri="{BB962C8B-B14F-4D97-AF65-F5344CB8AC3E}">
        <p14:creationId xmlns:p14="http://schemas.microsoft.com/office/powerpoint/2010/main" val="4023382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152400"/>
            <a:ext cx="6185950" cy="904863"/>
          </a:xfrm>
          <a:prstGeom prst="rect">
            <a:avLst/>
          </a:prstGeom>
        </p:spPr>
        <p:txBody>
          <a:bodyPr wrap="square">
            <a:spAutoFit/>
          </a:bodyPr>
          <a:lstStyle/>
          <a:p>
            <a:pPr algn="ctr"/>
            <a:r>
              <a:rPr lang="en-US" sz="2400" b="1" dirty="0" smtClean="0">
                <a:solidFill>
                  <a:schemeClr val="accent2">
                    <a:lumMod val="25000"/>
                  </a:schemeClr>
                </a:solidFill>
                <a:latin typeface="+mn-lt"/>
              </a:rPr>
              <a:t>General Plan, Codes, Design…</a:t>
            </a:r>
          </a:p>
          <a:p>
            <a:pPr algn="ctr"/>
            <a:r>
              <a:rPr lang="en-US" sz="2400" b="1" dirty="0" smtClean="0">
                <a:solidFill>
                  <a:schemeClr val="accent2">
                    <a:lumMod val="25000"/>
                  </a:schemeClr>
                </a:solidFill>
                <a:latin typeface="+mn-lt"/>
              </a:rPr>
              <a:t>addresses climate change and HEALTH !</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295400"/>
            <a:ext cx="7667625" cy="4470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851" y="1752600"/>
            <a:ext cx="1439353" cy="189265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97682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91" y="2006575"/>
            <a:ext cx="8175723" cy="1288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275" y="669684"/>
            <a:ext cx="7110695"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080" y="3631481"/>
            <a:ext cx="1400215" cy="737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1803" y="4499877"/>
            <a:ext cx="1395140" cy="945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799" y="4335460"/>
            <a:ext cx="1792995" cy="1226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4566553"/>
            <a:ext cx="1253743" cy="87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458" y="4358568"/>
            <a:ext cx="1362075"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40114" y="5112371"/>
            <a:ext cx="13335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88074" y="4519395"/>
            <a:ext cx="15240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11352" y="3626483"/>
            <a:ext cx="1040154" cy="74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8603" y="4948548"/>
            <a:ext cx="8096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00798" y="3358417"/>
            <a:ext cx="2590802" cy="338554"/>
          </a:xfrm>
          <a:prstGeom prst="rect">
            <a:avLst/>
          </a:prstGeom>
          <a:noFill/>
        </p:spPr>
        <p:txBody>
          <a:bodyPr wrap="square" rtlCol="0">
            <a:spAutoFit/>
          </a:bodyPr>
          <a:lstStyle/>
          <a:p>
            <a:r>
              <a:rPr lang="en-US" sz="1600" b="1" dirty="0" smtClean="0">
                <a:solidFill>
                  <a:schemeClr val="bg1"/>
                </a:solidFill>
              </a:rPr>
              <a:t>- May 26, 2016  SACOG</a:t>
            </a:r>
            <a:endParaRPr lang="en-US" sz="1600" b="1" dirty="0">
              <a:solidFill>
                <a:schemeClr val="bg1"/>
              </a:solidFill>
            </a:endParaRPr>
          </a:p>
        </p:txBody>
      </p:sp>
      <p:sp>
        <p:nvSpPr>
          <p:cNvPr id="2" name="Rectangle 1"/>
          <p:cNvSpPr/>
          <p:nvPr/>
        </p:nvSpPr>
        <p:spPr>
          <a:xfrm>
            <a:off x="1370339" y="3427649"/>
            <a:ext cx="6441446" cy="2751522"/>
          </a:xfrm>
          <a:prstGeom prst="rect">
            <a:avLst/>
          </a:prstGeom>
        </p:spPr>
        <p:txBody>
          <a:bodyPr wrap="square">
            <a:spAutoFit/>
          </a:bodyPr>
          <a:lstStyle/>
          <a:p>
            <a:pPr algn="ctr"/>
            <a:r>
              <a:rPr lang="en-US" sz="5400" b="1" dirty="0">
                <a:solidFill>
                  <a:srgbClr val="C00000"/>
                </a:solidFill>
              </a:rPr>
              <a:t>2</a:t>
            </a:r>
            <a:r>
              <a:rPr lang="en-US" sz="5400" b="1" baseline="30000" dirty="0">
                <a:solidFill>
                  <a:srgbClr val="C00000"/>
                </a:solidFill>
              </a:rPr>
              <a:t>nd</a:t>
            </a:r>
            <a:r>
              <a:rPr lang="en-US" sz="5400" b="1" dirty="0">
                <a:solidFill>
                  <a:srgbClr val="C00000"/>
                </a:solidFill>
              </a:rPr>
              <a:t> Regional Convening</a:t>
            </a:r>
          </a:p>
          <a:p>
            <a:pPr algn="ctr"/>
            <a:r>
              <a:rPr lang="en-US" sz="5400" b="1" dirty="0">
                <a:solidFill>
                  <a:srgbClr val="C00000"/>
                </a:solidFill>
              </a:rPr>
              <a:t>June 7, 2017</a:t>
            </a:r>
          </a:p>
        </p:txBody>
      </p:sp>
    </p:spTree>
    <p:extLst>
      <p:ext uri="{BB962C8B-B14F-4D97-AF65-F5344CB8AC3E}">
        <p14:creationId xmlns:p14="http://schemas.microsoft.com/office/powerpoint/2010/main" val="1492936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72303"/>
            <a:ext cx="7010400" cy="762000"/>
          </a:xfrm>
        </p:spPr>
        <p:txBody>
          <a:bodyPr/>
          <a:lstStyle/>
          <a:p>
            <a:r>
              <a:rPr lang="en-US" dirty="0" smtClean="0"/>
              <a:t> </a:t>
            </a:r>
            <a:endParaRPr lang="en-US" sz="2400" dirty="0" smtClean="0"/>
          </a:p>
          <a:p>
            <a:r>
              <a:rPr lang="en-US" sz="1800" dirty="0" smtClean="0"/>
              <a:t>  </a:t>
            </a:r>
            <a:r>
              <a:rPr lang="en-US" sz="1800" b="1" dirty="0" smtClean="0"/>
              <a:t>QUESTION </a:t>
            </a:r>
            <a:r>
              <a:rPr lang="en-US" sz="1800" b="1" dirty="0"/>
              <a:t>#5: IMPROVED </a:t>
            </a:r>
            <a:r>
              <a:rPr lang="en-US" sz="1800" b="1" dirty="0" smtClean="0"/>
              <a:t>PUBLIC </a:t>
            </a:r>
            <a:r>
              <a:rPr lang="en-US" sz="1800" b="1" dirty="0"/>
              <a:t>HEALTH (0-10 POINTS) </a:t>
            </a:r>
            <a:r>
              <a:rPr lang="en-US" sz="1800" b="1" dirty="0" smtClean="0"/>
              <a:t>  </a:t>
            </a:r>
          </a:p>
          <a:p>
            <a:endParaRPr lang="en-US" sz="1800"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8174"/>
          <a:stretch/>
        </p:blipFill>
        <p:spPr bwMode="auto">
          <a:xfrm>
            <a:off x="447675" y="1524000"/>
            <a:ext cx="8001000" cy="467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19400" y="76200"/>
            <a:ext cx="6172200" cy="954107"/>
          </a:xfrm>
          <a:prstGeom prst="rect">
            <a:avLst/>
          </a:prstGeom>
        </p:spPr>
        <p:txBody>
          <a:bodyPr wrap="square">
            <a:spAutoFit/>
          </a:bodyPr>
          <a:lstStyle/>
          <a:p>
            <a:pPr algn="ctr"/>
            <a:r>
              <a:rPr lang="en-US" sz="2800" dirty="0">
                <a:solidFill>
                  <a:schemeClr val="accent2">
                    <a:lumMod val="25000"/>
                  </a:schemeClr>
                </a:solidFill>
              </a:rPr>
              <a:t>2017 </a:t>
            </a:r>
            <a:r>
              <a:rPr lang="en-US" sz="2800" dirty="0" smtClean="0">
                <a:solidFill>
                  <a:schemeClr val="accent2">
                    <a:lumMod val="25000"/>
                  </a:schemeClr>
                </a:solidFill>
              </a:rPr>
              <a:t>CalTrans - Active </a:t>
            </a:r>
            <a:r>
              <a:rPr lang="en-US" sz="2800" dirty="0">
                <a:solidFill>
                  <a:schemeClr val="accent2">
                    <a:lumMod val="25000"/>
                  </a:schemeClr>
                </a:solidFill>
              </a:rPr>
              <a:t>Transportation Program Scoring Rubrics</a:t>
            </a:r>
            <a:endParaRPr lang="en-US" dirty="0">
              <a:solidFill>
                <a:schemeClr val="accent2">
                  <a:lumMod val="25000"/>
                </a:schemeClr>
              </a:solidFill>
            </a:endParaRPr>
          </a:p>
        </p:txBody>
      </p:sp>
    </p:spTree>
    <p:extLst>
      <p:ext uri="{BB962C8B-B14F-4D97-AF65-F5344CB8AC3E}">
        <p14:creationId xmlns:p14="http://schemas.microsoft.com/office/powerpoint/2010/main" val="346623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76200"/>
            <a:ext cx="4876800" cy="715962"/>
          </a:xfrm>
        </p:spPr>
        <p:txBody>
          <a:bodyPr/>
          <a:lstStyle/>
          <a:p>
            <a:pPr algn="r"/>
            <a:r>
              <a:rPr lang="en-US" sz="2800" dirty="0" smtClean="0">
                <a:solidFill>
                  <a:schemeClr val="accent2">
                    <a:lumMod val="25000"/>
                  </a:schemeClr>
                </a:solidFill>
                <a:latin typeface="+mn-lt"/>
              </a:rPr>
              <a:t>What’s Good for Health…</a:t>
            </a:r>
            <a:br>
              <a:rPr lang="en-US" sz="2800" dirty="0" smtClean="0">
                <a:solidFill>
                  <a:schemeClr val="accent2">
                    <a:lumMod val="25000"/>
                  </a:schemeClr>
                </a:solidFill>
                <a:latin typeface="+mn-lt"/>
              </a:rPr>
            </a:br>
            <a:r>
              <a:rPr lang="en-US" sz="2800" dirty="0" smtClean="0">
                <a:solidFill>
                  <a:schemeClr val="accent2">
                    <a:lumMod val="25000"/>
                  </a:schemeClr>
                </a:solidFill>
                <a:latin typeface="+mn-lt"/>
              </a:rPr>
              <a:t> is Good for Climate</a:t>
            </a:r>
            <a:r>
              <a:rPr lang="en-US" sz="2800" dirty="0" smtClean="0"/>
              <a:t>  </a:t>
            </a:r>
            <a:endParaRPr lang="en-US" sz="2800"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5609" y="1066801"/>
            <a:ext cx="7310703" cy="541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191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47800"/>
            <a:ext cx="9144000" cy="5486399"/>
          </a:xfrm>
        </p:spPr>
      </p:pic>
      <p:sp>
        <p:nvSpPr>
          <p:cNvPr id="4" name="TextBox 3"/>
          <p:cNvSpPr txBox="1"/>
          <p:nvPr/>
        </p:nvSpPr>
        <p:spPr>
          <a:xfrm>
            <a:off x="3276600" y="838200"/>
            <a:ext cx="5638800" cy="492443"/>
          </a:xfrm>
          <a:prstGeom prst="rect">
            <a:avLst/>
          </a:prstGeom>
          <a:noFill/>
        </p:spPr>
        <p:txBody>
          <a:bodyPr wrap="square" rtlCol="0">
            <a:spAutoFit/>
          </a:bodyPr>
          <a:lstStyle/>
          <a:p>
            <a:r>
              <a:rPr lang="en-US" dirty="0" smtClean="0">
                <a:solidFill>
                  <a:schemeClr val="bg1">
                    <a:lumMod val="90000"/>
                    <a:lumOff val="10000"/>
                  </a:schemeClr>
                </a:solidFill>
              </a:rPr>
              <a:t>Downtown Sacramento-Winter 2017 </a:t>
            </a:r>
            <a:endParaRPr lang="en-US" dirty="0">
              <a:solidFill>
                <a:schemeClr val="bg1">
                  <a:lumMod val="90000"/>
                  <a:lumOff val="10000"/>
                </a:schemeClr>
              </a:solidFill>
            </a:endParaRPr>
          </a:p>
        </p:txBody>
      </p:sp>
      <p:sp>
        <p:nvSpPr>
          <p:cNvPr id="2" name="TextBox 1"/>
          <p:cNvSpPr txBox="1"/>
          <p:nvPr/>
        </p:nvSpPr>
        <p:spPr>
          <a:xfrm>
            <a:off x="3124200" y="76200"/>
            <a:ext cx="5638800" cy="492443"/>
          </a:xfrm>
          <a:prstGeom prst="rect">
            <a:avLst/>
          </a:prstGeom>
          <a:noFill/>
        </p:spPr>
        <p:txBody>
          <a:bodyPr wrap="square" rtlCol="0">
            <a:spAutoFit/>
          </a:bodyPr>
          <a:lstStyle/>
          <a:p>
            <a:r>
              <a:rPr lang="en-US" dirty="0" smtClean="0">
                <a:solidFill>
                  <a:schemeClr val="accent2">
                    <a:lumMod val="25000"/>
                  </a:schemeClr>
                </a:solidFill>
              </a:rPr>
              <a:t>Climate &amp; Health Hazards-Flooding</a:t>
            </a:r>
            <a:endParaRPr lang="en-US" dirty="0">
              <a:solidFill>
                <a:schemeClr val="accent2">
                  <a:lumMod val="25000"/>
                </a:schemeClr>
              </a:solidFill>
            </a:endParaRPr>
          </a:p>
        </p:txBody>
      </p:sp>
    </p:spTree>
    <p:extLst>
      <p:ext uri="{BB962C8B-B14F-4D97-AF65-F5344CB8AC3E}">
        <p14:creationId xmlns:p14="http://schemas.microsoft.com/office/powerpoint/2010/main" val="2078205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143999" cy="838200"/>
          </a:xfrm>
          <a:solidFill>
            <a:srgbClr val="FFFFFF"/>
          </a:solidFill>
        </p:spPr>
        <p:txBody>
          <a:bodyPr/>
          <a:lstStyle/>
          <a:p>
            <a:r>
              <a:rPr lang="en-US" dirty="0" smtClean="0">
                <a:solidFill>
                  <a:schemeClr val="accent2">
                    <a:lumMod val="25000"/>
                  </a:schemeClr>
                </a:solidFill>
              </a:rPr>
              <a:t>       </a:t>
            </a:r>
            <a:r>
              <a:rPr lang="en-US" sz="3200" dirty="0" smtClean="0">
                <a:solidFill>
                  <a:schemeClr val="accent2">
                    <a:lumMod val="25000"/>
                  </a:schemeClr>
                </a:solidFill>
              </a:rPr>
              <a:t>2017  California </a:t>
            </a:r>
            <a:r>
              <a:rPr lang="en-US" sz="3200" dirty="0" smtClean="0">
                <a:solidFill>
                  <a:srgbClr val="FF0000"/>
                </a:solidFill>
              </a:rPr>
              <a:t>Hottest</a:t>
            </a:r>
            <a:r>
              <a:rPr lang="en-US" sz="3200" dirty="0" smtClean="0">
                <a:solidFill>
                  <a:schemeClr val="accent2">
                    <a:lumMod val="25000"/>
                  </a:schemeClr>
                </a:solidFill>
              </a:rPr>
              <a:t> Summer on-record !</a:t>
            </a:r>
            <a:endParaRPr lang="en-US" sz="3200" b="1" dirty="0">
              <a:solidFill>
                <a:schemeClr val="accent2">
                  <a:lumMod val="25000"/>
                </a:schemeClr>
              </a:solidFill>
            </a:endParaRPr>
          </a:p>
        </p:txBody>
      </p:sp>
      <p:sp>
        <p:nvSpPr>
          <p:cNvPr id="3" name="TextBox 2"/>
          <p:cNvSpPr txBox="1"/>
          <p:nvPr/>
        </p:nvSpPr>
        <p:spPr>
          <a:xfrm>
            <a:off x="3581400" y="76200"/>
            <a:ext cx="5353051" cy="492443"/>
          </a:xfrm>
          <a:prstGeom prst="rect">
            <a:avLst/>
          </a:prstGeom>
          <a:noFill/>
        </p:spPr>
        <p:txBody>
          <a:bodyPr wrap="square" rtlCol="0">
            <a:spAutoFit/>
          </a:bodyPr>
          <a:lstStyle/>
          <a:p>
            <a:r>
              <a:rPr lang="en-US" dirty="0">
                <a:solidFill>
                  <a:schemeClr val="accent2">
                    <a:lumMod val="25000"/>
                  </a:schemeClr>
                </a:solidFill>
              </a:rPr>
              <a:t>Climate &amp; Health </a:t>
            </a:r>
            <a:r>
              <a:rPr lang="en-US" dirty="0" smtClean="0">
                <a:solidFill>
                  <a:schemeClr val="accent2">
                    <a:lumMod val="25000"/>
                  </a:schemeClr>
                </a:solidFill>
              </a:rPr>
              <a:t>Hazards-Heat</a:t>
            </a:r>
            <a:endParaRPr lang="en-US" dirty="0">
              <a:solidFill>
                <a:schemeClr val="accent2">
                  <a:lumMod val="25000"/>
                </a:schemeClr>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5562600"/>
          </a:xfrm>
          <a:prstGeom prst="rect">
            <a:avLst/>
          </a:prstGeom>
          <a:noFill/>
          <a:ln w="9525">
            <a:solidFill>
              <a:schemeClr val="accent2">
                <a:lumMod val="2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08217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1600" y="685800"/>
            <a:ext cx="7239000" cy="5257800"/>
          </a:xfrm>
        </p:spPr>
        <p:txBody>
          <a:bodyPr/>
          <a:lstStyle/>
          <a:p>
            <a:r>
              <a:rPr lang="en-US" dirty="0" smtClean="0"/>
              <a:t>By 2100 Sacramento summers will be like summers NOW in </a:t>
            </a:r>
            <a:r>
              <a:rPr lang="en-US" b="1" dirty="0" smtClean="0">
                <a:solidFill>
                  <a:srgbClr val="FF0000"/>
                </a:solidFill>
              </a:rPr>
              <a:t>TUCSON, AZ</a:t>
            </a:r>
            <a:endParaRPr lang="en-US" b="1"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6853"/>
            <a:ext cx="6858000" cy="5239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068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1219200" y="2590800"/>
            <a:ext cx="457200" cy="457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en-US" sz="2600" b="0" i="0" u="none" strike="noStrike" cap="none" normalizeH="0" baseline="0" smtClean="0">
              <a:ln>
                <a:noFill/>
              </a:ln>
              <a:solidFill>
                <a:schemeClr val="accent2"/>
              </a:solidFill>
              <a:effectLst/>
              <a:latin typeface="Arial" charset="0"/>
            </a:endParaRPr>
          </a:p>
        </p:txBody>
      </p:sp>
      <p:cxnSp>
        <p:nvCxnSpPr>
          <p:cNvPr id="14" name="Straight Connector 13"/>
          <p:cNvCxnSpPr/>
          <p:nvPr/>
        </p:nvCxnSpPr>
        <p:spPr bwMode="auto">
          <a:xfrm>
            <a:off x="1600200" y="2895600"/>
            <a:ext cx="914400" cy="914400"/>
          </a:xfrm>
          <a:prstGeom prst="line">
            <a:avLst/>
          </a:prstGeom>
          <a:noFill/>
          <a:ln w="9525" cap="flat" cmpd="sng" algn="ctr">
            <a:noFill/>
            <a:prstDash val="solid"/>
            <a:round/>
            <a:headEnd type="none" w="med" len="med"/>
            <a:tailEnd type="none" w="med" len="med"/>
          </a:ln>
          <a:effectLst/>
        </p:spPr>
      </p:cxnSp>
      <p:cxnSp>
        <p:nvCxnSpPr>
          <p:cNvPr id="16" name="Straight Connector 15"/>
          <p:cNvCxnSpPr/>
          <p:nvPr/>
        </p:nvCxnSpPr>
        <p:spPr bwMode="auto">
          <a:xfrm flipH="1">
            <a:off x="3810000" y="3810000"/>
            <a:ext cx="76200" cy="76200"/>
          </a:xfrm>
          <a:prstGeom prst="line">
            <a:avLst/>
          </a:prstGeom>
          <a:noFill/>
          <a:ln w="9525" cap="flat" cmpd="sng" algn="ctr">
            <a:noFill/>
            <a:prstDash val="solid"/>
            <a:round/>
            <a:headEnd type="none" w="med" len="med"/>
            <a:tailEnd type="none" w="med" len="med"/>
          </a:ln>
          <a:effectLst/>
        </p:spPr>
      </p:cxnSp>
      <p:sp>
        <p:nvSpPr>
          <p:cNvPr id="2" name="TextBox 1"/>
          <p:cNvSpPr txBox="1"/>
          <p:nvPr/>
        </p:nvSpPr>
        <p:spPr>
          <a:xfrm>
            <a:off x="3429000" y="76200"/>
            <a:ext cx="5486400" cy="492443"/>
          </a:xfrm>
          <a:prstGeom prst="rect">
            <a:avLst/>
          </a:prstGeom>
          <a:noFill/>
        </p:spPr>
        <p:txBody>
          <a:bodyPr wrap="square" rtlCol="0">
            <a:spAutoFit/>
          </a:bodyPr>
          <a:lstStyle/>
          <a:p>
            <a:r>
              <a:rPr lang="en-US" dirty="0">
                <a:solidFill>
                  <a:schemeClr val="accent2">
                    <a:lumMod val="25000"/>
                  </a:schemeClr>
                </a:solidFill>
              </a:rPr>
              <a:t>Climate &amp; Health </a:t>
            </a:r>
            <a:r>
              <a:rPr lang="en-US" dirty="0" smtClean="0">
                <a:solidFill>
                  <a:schemeClr val="accent2">
                    <a:lumMod val="25000"/>
                  </a:schemeClr>
                </a:solidFill>
              </a:rPr>
              <a:t>Hazards-Wildfires</a:t>
            </a:r>
            <a:endParaRPr lang="en-US" dirty="0">
              <a:solidFill>
                <a:schemeClr val="accent2">
                  <a:lumMod val="25000"/>
                </a:schemeClr>
              </a:solidFill>
            </a:endParaRPr>
          </a:p>
        </p:txBody>
      </p:sp>
      <p:pic>
        <p:nvPicPr>
          <p:cNvPr id="6" name="Picture 5"/>
          <p:cNvPicPr>
            <a:picLocks noChangeAspect="1"/>
          </p:cNvPicPr>
          <p:nvPr/>
        </p:nvPicPr>
        <p:blipFill>
          <a:blip r:embed="rId3"/>
          <a:stretch>
            <a:fillRect/>
          </a:stretch>
        </p:blipFill>
        <p:spPr>
          <a:xfrm>
            <a:off x="0" y="618262"/>
            <a:ext cx="9144000" cy="6239738"/>
          </a:xfrm>
          <a:prstGeom prst="rect">
            <a:avLst/>
          </a:prstGeom>
        </p:spPr>
      </p:pic>
      <p:sp>
        <p:nvSpPr>
          <p:cNvPr id="7" name="Rectangle 6"/>
          <p:cNvSpPr/>
          <p:nvPr/>
        </p:nvSpPr>
        <p:spPr>
          <a:xfrm>
            <a:off x="381000" y="812471"/>
            <a:ext cx="8534400" cy="1040285"/>
          </a:xfrm>
          <a:prstGeom prst="rect">
            <a:avLst/>
          </a:prstGeom>
        </p:spPr>
        <p:txBody>
          <a:bodyPr wrap="square">
            <a:spAutoFit/>
          </a:bodyPr>
          <a:lstStyle/>
          <a:p>
            <a:r>
              <a:rPr lang="en-US" sz="2800" dirty="0" smtClean="0">
                <a:solidFill>
                  <a:srgbClr val="FFFFFF"/>
                </a:solidFill>
              </a:rPr>
              <a:t>2017 California’s </a:t>
            </a:r>
            <a:r>
              <a:rPr lang="en-US" sz="2800" dirty="0">
                <a:solidFill>
                  <a:srgbClr val="FFFFFF"/>
                </a:solidFill>
              </a:rPr>
              <a:t>Wildfire Season - Worst on </a:t>
            </a:r>
            <a:r>
              <a:rPr lang="en-US" sz="2800" dirty="0" smtClean="0">
                <a:solidFill>
                  <a:srgbClr val="FFFFFF"/>
                </a:solidFill>
              </a:rPr>
              <a:t>Record,</a:t>
            </a:r>
          </a:p>
          <a:p>
            <a:r>
              <a:rPr lang="en-US" sz="2800" dirty="0" smtClean="0">
                <a:solidFill>
                  <a:srgbClr val="FFFFFF"/>
                </a:solidFill>
              </a:rPr>
              <a:t>		2018 on track to set new record!!</a:t>
            </a:r>
            <a:endParaRPr lang="en-US" dirty="0">
              <a:solidFill>
                <a:srgbClr val="FFFFFF"/>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0" y="4610100"/>
            <a:ext cx="4076700" cy="2247900"/>
          </a:xfrm>
          <a:prstGeom prst="rect">
            <a:avLst/>
          </a:prstGeom>
        </p:spPr>
      </p:pic>
    </p:spTree>
    <p:extLst>
      <p:ext uri="{BB962C8B-B14F-4D97-AF65-F5344CB8AC3E}">
        <p14:creationId xmlns:p14="http://schemas.microsoft.com/office/powerpoint/2010/main" val="2382790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85800"/>
            <a:ext cx="9159703" cy="4488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842260" y="76200"/>
            <a:ext cx="6172200" cy="492443"/>
          </a:xfrm>
          <a:prstGeom prst="rect">
            <a:avLst/>
          </a:prstGeom>
          <a:noFill/>
        </p:spPr>
        <p:txBody>
          <a:bodyPr wrap="square" rtlCol="0">
            <a:spAutoFit/>
          </a:bodyPr>
          <a:lstStyle/>
          <a:p>
            <a:r>
              <a:rPr lang="en-US" dirty="0" smtClean="0">
                <a:solidFill>
                  <a:schemeClr val="accent2">
                    <a:lumMod val="25000"/>
                  </a:schemeClr>
                </a:solidFill>
              </a:rPr>
              <a:t>Health Benefits of Sustainable Practices</a:t>
            </a:r>
            <a:endParaRPr lang="en-US" dirty="0">
              <a:solidFill>
                <a:schemeClr val="accent2">
                  <a:lumMod val="25000"/>
                </a:schemeClr>
              </a:solidFill>
            </a:endParaRPr>
          </a:p>
        </p:txBody>
      </p:sp>
    </p:spTree>
    <p:extLst>
      <p:ext uri="{BB962C8B-B14F-4D97-AF65-F5344CB8AC3E}">
        <p14:creationId xmlns:p14="http://schemas.microsoft.com/office/powerpoint/2010/main" val="9987896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762000"/>
            <a:ext cx="7924800" cy="5791200"/>
          </a:xfrm>
        </p:spPr>
        <p:txBody>
          <a:bodyPr/>
          <a:lstStyle/>
          <a:p>
            <a:r>
              <a:rPr lang="en-US" dirty="0" smtClean="0">
                <a:solidFill>
                  <a:schemeClr val="accent2">
                    <a:lumMod val="25000"/>
                  </a:schemeClr>
                </a:solidFill>
              </a:rPr>
              <a:t>The Built Environment Impacts Our Health</a:t>
            </a:r>
          </a:p>
          <a:p>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00201"/>
            <a:ext cx="91440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90800" y="5896689"/>
            <a:ext cx="6400800" cy="276999"/>
          </a:xfrm>
          <a:prstGeom prst="rect">
            <a:avLst/>
          </a:prstGeom>
          <a:noFill/>
        </p:spPr>
        <p:txBody>
          <a:bodyPr wrap="square" rtlCol="0">
            <a:spAutoFit/>
          </a:bodyPr>
          <a:lstStyle/>
          <a:p>
            <a:pPr algn="r"/>
            <a:r>
              <a:rPr lang="en-US" sz="1200" dirty="0" smtClean="0">
                <a:solidFill>
                  <a:schemeClr val="tx1"/>
                </a:solidFill>
              </a:rPr>
              <a:t>Credits: Wall-e Movie, Produced by: Disney</a:t>
            </a:r>
            <a:endParaRPr lang="en-US" sz="1200" dirty="0">
              <a:solidFill>
                <a:schemeClr val="tx1"/>
              </a:solidFill>
            </a:endParaRPr>
          </a:p>
        </p:txBody>
      </p:sp>
      <p:sp>
        <p:nvSpPr>
          <p:cNvPr id="4" name="TextBox 3"/>
          <p:cNvSpPr txBox="1"/>
          <p:nvPr/>
        </p:nvSpPr>
        <p:spPr>
          <a:xfrm>
            <a:off x="5638800" y="76200"/>
            <a:ext cx="3186223" cy="523220"/>
          </a:xfrm>
          <a:prstGeom prst="rect">
            <a:avLst/>
          </a:prstGeom>
          <a:noFill/>
        </p:spPr>
        <p:txBody>
          <a:bodyPr wrap="square" rtlCol="0">
            <a:spAutoFit/>
          </a:bodyPr>
          <a:lstStyle/>
          <a:p>
            <a:r>
              <a:rPr lang="en-US" sz="2800" dirty="0" smtClean="0">
                <a:solidFill>
                  <a:schemeClr val="accent2">
                    <a:lumMod val="25000"/>
                  </a:schemeClr>
                </a:solidFill>
              </a:rPr>
              <a:t>Human Dystopia</a:t>
            </a:r>
            <a:endParaRPr lang="en-US" sz="2800" dirty="0">
              <a:solidFill>
                <a:schemeClr val="accent2">
                  <a:lumMod val="25000"/>
                </a:schemeClr>
              </a:solidFill>
            </a:endParaRPr>
          </a:p>
        </p:txBody>
      </p:sp>
    </p:spTree>
    <p:extLst>
      <p:ext uri="{BB962C8B-B14F-4D97-AF65-F5344CB8AC3E}">
        <p14:creationId xmlns:p14="http://schemas.microsoft.com/office/powerpoint/2010/main" val="1155372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3100" y="3741109"/>
            <a:ext cx="3124200" cy="715962"/>
          </a:xfrm>
        </p:spPr>
        <p:txBody>
          <a:bodyPr/>
          <a:lstStyle/>
          <a:p>
            <a:r>
              <a:rPr lang="en-US" sz="4400" dirty="0"/>
              <a:t/>
            </a:r>
            <a:br>
              <a:rPr lang="en-US" sz="4400" dirty="0"/>
            </a:br>
            <a:endParaRPr lang="en-US" dirty="0"/>
          </a:p>
        </p:txBody>
      </p:sp>
      <p:pic>
        <p:nvPicPr>
          <p:cNvPr id="4" name="Picture 3" descr="H:\My Pictures\Freedom Park Dr Charrette Dec 2008\Freedom Park Dr Charrette Dec 2008 007.jpg"/>
          <p:cNvPicPr/>
          <p:nvPr/>
        </p:nvPicPr>
        <p:blipFill>
          <a:blip r:embed="rId3" cstate="print"/>
          <a:srcRect/>
          <a:stretch>
            <a:fillRect/>
          </a:stretch>
        </p:blipFill>
        <p:spPr bwMode="auto">
          <a:xfrm>
            <a:off x="0" y="687350"/>
            <a:ext cx="9144000" cy="6174637"/>
          </a:xfrm>
          <a:prstGeom prst="rect">
            <a:avLst/>
          </a:prstGeom>
          <a:noFill/>
          <a:ln w="9525">
            <a:noFill/>
            <a:miter lim="800000"/>
            <a:headEnd/>
            <a:tailEnd/>
          </a:ln>
        </p:spPr>
      </p:pic>
      <p:pic>
        <p:nvPicPr>
          <p:cNvPr id="5" name="Picture 4" descr="H:\My Pictures\Freedom Park Dr Ribbon Cut Completion 10-2012\P1010722.JPG"/>
          <p:cNvPicPr/>
          <p:nvPr/>
        </p:nvPicPr>
        <p:blipFill>
          <a:blip r:embed="rId4" cstate="print"/>
          <a:srcRect/>
          <a:stretch>
            <a:fillRect/>
          </a:stretch>
        </p:blipFill>
        <p:spPr bwMode="auto">
          <a:xfrm>
            <a:off x="5105400" y="687350"/>
            <a:ext cx="4038601" cy="4037050"/>
          </a:xfrm>
          <a:prstGeom prst="rect">
            <a:avLst/>
          </a:prstGeom>
          <a:noFill/>
          <a:ln w="9525">
            <a:noFill/>
            <a:miter lim="800000"/>
            <a:headEnd/>
            <a:tailEnd/>
          </a:ln>
        </p:spPr>
      </p:pic>
      <p:sp>
        <p:nvSpPr>
          <p:cNvPr id="6" name="TextBox 5"/>
          <p:cNvSpPr txBox="1"/>
          <p:nvPr/>
        </p:nvSpPr>
        <p:spPr>
          <a:xfrm>
            <a:off x="-152400" y="687350"/>
            <a:ext cx="4495800" cy="1397306"/>
          </a:xfrm>
          <a:prstGeom prst="rect">
            <a:avLst/>
          </a:prstGeom>
          <a:noFill/>
        </p:spPr>
        <p:txBody>
          <a:bodyPr wrap="square" rtlCol="0">
            <a:spAutoFit/>
          </a:bodyPr>
          <a:lstStyle/>
          <a:p>
            <a:pPr algn="ctr"/>
            <a:r>
              <a:rPr lang="en-US" sz="2800" b="1" dirty="0" smtClean="0">
                <a:solidFill>
                  <a:schemeClr val="accent2">
                    <a:lumMod val="25000"/>
                  </a:schemeClr>
                </a:solidFill>
                <a:latin typeface="+mn-lt"/>
              </a:rPr>
              <a:t>Freedom Park Drive Green, Complete Street</a:t>
            </a:r>
          </a:p>
          <a:p>
            <a:pPr algn="ctr"/>
            <a:r>
              <a:rPr lang="en-US" sz="2400" b="1" dirty="0">
                <a:solidFill>
                  <a:schemeClr val="accent2">
                    <a:lumMod val="25000"/>
                  </a:schemeClr>
                </a:solidFill>
                <a:latin typeface="+mn-lt"/>
              </a:rPr>
              <a:t>b</a:t>
            </a:r>
            <a:r>
              <a:rPr lang="en-US" sz="2400" b="1" dirty="0" smtClean="0">
                <a:solidFill>
                  <a:schemeClr val="accent2">
                    <a:lumMod val="25000"/>
                  </a:schemeClr>
                </a:solidFill>
                <a:latin typeface="+mn-lt"/>
              </a:rPr>
              <a:t>efore &amp; after</a:t>
            </a:r>
            <a:endParaRPr lang="en-US" sz="2400" b="1" dirty="0">
              <a:solidFill>
                <a:schemeClr val="accent2">
                  <a:lumMod val="25000"/>
                </a:schemeClr>
              </a:solidFill>
              <a:latin typeface="+mn-lt"/>
            </a:endParaRPr>
          </a:p>
        </p:txBody>
      </p:sp>
      <p:sp>
        <p:nvSpPr>
          <p:cNvPr id="3" name="TextBox 2"/>
          <p:cNvSpPr txBox="1"/>
          <p:nvPr/>
        </p:nvSpPr>
        <p:spPr>
          <a:xfrm>
            <a:off x="3733800" y="76200"/>
            <a:ext cx="5105400" cy="492443"/>
          </a:xfrm>
          <a:prstGeom prst="rect">
            <a:avLst/>
          </a:prstGeom>
          <a:noFill/>
        </p:spPr>
        <p:txBody>
          <a:bodyPr wrap="square" rtlCol="0">
            <a:spAutoFit/>
          </a:bodyPr>
          <a:lstStyle/>
          <a:p>
            <a:r>
              <a:rPr lang="en-US" dirty="0" smtClean="0">
                <a:solidFill>
                  <a:schemeClr val="accent2">
                    <a:lumMod val="25000"/>
                  </a:schemeClr>
                </a:solidFill>
              </a:rPr>
              <a:t>What it looks like “in the ground”</a:t>
            </a:r>
            <a:endParaRPr lang="en-US" dirty="0">
              <a:solidFill>
                <a:schemeClr val="accent2">
                  <a:lumMod val="25000"/>
                </a:schemeClr>
              </a:solidFill>
            </a:endParaRPr>
          </a:p>
        </p:txBody>
      </p:sp>
    </p:spTree>
    <p:extLst>
      <p:ext uri="{BB962C8B-B14F-4D97-AF65-F5344CB8AC3E}">
        <p14:creationId xmlns:p14="http://schemas.microsoft.com/office/powerpoint/2010/main" val="1315737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84860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398" y="3464442"/>
            <a:ext cx="3733802" cy="26320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 y="1219200"/>
            <a:ext cx="3360633" cy="2514600"/>
          </a:xfrm>
          <a:prstGeom prst="rect">
            <a:avLst/>
          </a:prstGeom>
        </p:spPr>
      </p:pic>
    </p:spTree>
    <p:extLst>
      <p:ext uri="{BB962C8B-B14F-4D97-AF65-F5344CB8AC3E}">
        <p14:creationId xmlns:p14="http://schemas.microsoft.com/office/powerpoint/2010/main" val="3842104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82296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1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robinsonju\Pictures\2017-06-2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2941"/>
            <a:ext cx="9158242" cy="615802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152400" y="762000"/>
            <a:ext cx="8610600" cy="533400"/>
          </a:xfrm>
        </p:spPr>
        <p:txBody>
          <a:bodyPr/>
          <a:lstStyle/>
          <a:p>
            <a:r>
              <a:rPr lang="en-US" dirty="0" smtClean="0">
                <a:solidFill>
                  <a:schemeClr val="accent2">
                    <a:lumMod val="25000"/>
                  </a:schemeClr>
                </a:solidFill>
              </a:rPr>
              <a:t> Florin Creek Joint Use Park &amp; Flood Detention Basin</a:t>
            </a:r>
            <a:endParaRPr lang="en-US" dirty="0">
              <a:solidFill>
                <a:schemeClr val="accent2">
                  <a:lumMod val="25000"/>
                </a:schemeClr>
              </a:solidFill>
            </a:endParaRPr>
          </a:p>
        </p:txBody>
      </p:sp>
    </p:spTree>
    <p:extLst>
      <p:ext uri="{BB962C8B-B14F-4D97-AF65-F5344CB8AC3E}">
        <p14:creationId xmlns:p14="http://schemas.microsoft.com/office/powerpoint/2010/main" val="2487481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685800"/>
            <a:ext cx="47244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447800"/>
            <a:ext cx="3657600" cy="4800600"/>
          </a:xfrm>
          <a:prstGeom prst="rect">
            <a:avLst/>
          </a:prstGeom>
        </p:spPr>
      </p:pic>
      <p:sp>
        <p:nvSpPr>
          <p:cNvPr id="4" name="TextBox 3"/>
          <p:cNvSpPr txBox="1"/>
          <p:nvPr/>
        </p:nvSpPr>
        <p:spPr>
          <a:xfrm>
            <a:off x="3962400" y="76200"/>
            <a:ext cx="4876800" cy="492443"/>
          </a:xfrm>
          <a:prstGeom prst="rect">
            <a:avLst/>
          </a:prstGeom>
          <a:noFill/>
        </p:spPr>
        <p:txBody>
          <a:bodyPr wrap="square" rtlCol="0">
            <a:spAutoFit/>
          </a:bodyPr>
          <a:lstStyle/>
          <a:p>
            <a:r>
              <a:rPr lang="en-US" dirty="0" smtClean="0">
                <a:solidFill>
                  <a:schemeClr val="accent2">
                    <a:lumMod val="25000"/>
                  </a:schemeClr>
                </a:solidFill>
              </a:rPr>
              <a:t>CSU,Sac  Green Infrastructure</a:t>
            </a:r>
            <a:endParaRPr lang="en-US" dirty="0">
              <a:solidFill>
                <a:schemeClr val="accent2">
                  <a:lumMod val="25000"/>
                </a:schemeClr>
              </a:solidFill>
            </a:endParaRPr>
          </a:p>
        </p:txBody>
      </p:sp>
    </p:spTree>
    <p:extLst>
      <p:ext uri="{BB962C8B-B14F-4D97-AF65-F5344CB8AC3E}">
        <p14:creationId xmlns:p14="http://schemas.microsoft.com/office/powerpoint/2010/main" val="8658683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48399" y="730656"/>
            <a:ext cx="2876107" cy="3418885"/>
          </a:xfrm>
          <a:prstGeom prst="rect">
            <a:avLst/>
          </a:prstGeom>
          <a:noFill/>
        </p:spPr>
        <p:txBody>
          <a:bodyPr wrap="square" rtlCol="0">
            <a:spAutoFit/>
          </a:bodyPr>
          <a:lstStyle/>
          <a:p>
            <a:pPr algn="r">
              <a:lnSpc>
                <a:spcPts val="1900"/>
              </a:lnSpc>
            </a:pPr>
            <a:r>
              <a:rPr lang="en-US" sz="1800" dirty="0" smtClean="0">
                <a:solidFill>
                  <a:schemeClr val="bg1"/>
                </a:solidFill>
              </a:rPr>
              <a:t>A regional forum tackling resilience. </a:t>
            </a:r>
            <a:r>
              <a:rPr lang="en-US" sz="1800" dirty="0" smtClean="0">
                <a:solidFill>
                  <a:srgbClr val="FF0000"/>
                </a:solidFill>
              </a:rPr>
              <a:t>Really need health involved!!  </a:t>
            </a:r>
            <a:r>
              <a:rPr lang="en-US" sz="1800" dirty="0" smtClean="0">
                <a:solidFill>
                  <a:schemeClr val="bg1"/>
                </a:solidFill>
              </a:rPr>
              <a:t>Through collaboration</a:t>
            </a:r>
            <a:r>
              <a:rPr lang="en-US" sz="1800" dirty="0">
                <a:solidFill>
                  <a:schemeClr val="bg1"/>
                </a:solidFill>
              </a:rPr>
              <a:t>, the </a:t>
            </a:r>
            <a:r>
              <a:rPr lang="en-US" sz="1800" dirty="0" smtClean="0">
                <a:solidFill>
                  <a:schemeClr val="bg1"/>
                </a:solidFill>
              </a:rPr>
              <a:t>  Sacramento </a:t>
            </a:r>
            <a:r>
              <a:rPr lang="en-US" sz="1800" dirty="0">
                <a:solidFill>
                  <a:schemeClr val="bg1"/>
                </a:solidFill>
              </a:rPr>
              <a:t>Region </a:t>
            </a:r>
            <a:endParaRPr lang="en-US" sz="1800" dirty="0" smtClean="0">
              <a:solidFill>
                <a:schemeClr val="bg1"/>
              </a:solidFill>
            </a:endParaRPr>
          </a:p>
          <a:p>
            <a:pPr algn="r">
              <a:lnSpc>
                <a:spcPts val="1900"/>
              </a:lnSpc>
            </a:pPr>
            <a:r>
              <a:rPr lang="en-US" sz="1800" dirty="0" smtClean="0">
                <a:solidFill>
                  <a:schemeClr val="bg1"/>
                </a:solidFill>
              </a:rPr>
              <a:t>can </a:t>
            </a:r>
            <a:r>
              <a:rPr lang="en-US" sz="1800" dirty="0">
                <a:solidFill>
                  <a:schemeClr val="bg1"/>
                </a:solidFill>
              </a:rPr>
              <a:t>adapt to known </a:t>
            </a:r>
            <a:endParaRPr lang="en-US" sz="1800" dirty="0" smtClean="0">
              <a:solidFill>
                <a:schemeClr val="bg1"/>
              </a:solidFill>
            </a:endParaRPr>
          </a:p>
          <a:p>
            <a:pPr algn="r">
              <a:lnSpc>
                <a:spcPts val="1900"/>
              </a:lnSpc>
            </a:pPr>
            <a:r>
              <a:rPr lang="en-US" sz="1800" dirty="0">
                <a:solidFill>
                  <a:schemeClr val="bg1"/>
                </a:solidFill>
              </a:rPr>
              <a:t>a</a:t>
            </a:r>
            <a:r>
              <a:rPr lang="en-US" sz="1800" dirty="0" smtClean="0">
                <a:solidFill>
                  <a:schemeClr val="bg1"/>
                </a:solidFill>
              </a:rPr>
              <a:t>nd predicted </a:t>
            </a:r>
            <a:r>
              <a:rPr lang="en-US" sz="1800" dirty="0">
                <a:solidFill>
                  <a:schemeClr val="bg1"/>
                </a:solidFill>
              </a:rPr>
              <a:t>impacts; </a:t>
            </a:r>
            <a:endParaRPr lang="en-US" sz="1800" dirty="0" smtClean="0">
              <a:solidFill>
                <a:schemeClr val="bg1"/>
              </a:solidFill>
            </a:endParaRPr>
          </a:p>
          <a:p>
            <a:pPr algn="r">
              <a:lnSpc>
                <a:spcPts val="1900"/>
              </a:lnSpc>
            </a:pPr>
            <a:r>
              <a:rPr lang="en-US" sz="1800" dirty="0" smtClean="0">
                <a:solidFill>
                  <a:schemeClr val="bg1"/>
                </a:solidFill>
              </a:rPr>
              <a:t>creating </a:t>
            </a:r>
            <a:r>
              <a:rPr lang="en-US" sz="1800" dirty="0">
                <a:solidFill>
                  <a:schemeClr val="bg1"/>
                </a:solidFill>
              </a:rPr>
              <a:t>stronger, </a:t>
            </a:r>
            <a:endParaRPr lang="en-US" sz="1800" dirty="0" smtClean="0">
              <a:solidFill>
                <a:schemeClr val="bg1"/>
              </a:solidFill>
            </a:endParaRPr>
          </a:p>
          <a:p>
            <a:pPr algn="r">
              <a:lnSpc>
                <a:spcPts val="1900"/>
              </a:lnSpc>
            </a:pPr>
            <a:r>
              <a:rPr lang="en-US" sz="1800" dirty="0" smtClean="0">
                <a:solidFill>
                  <a:schemeClr val="bg1"/>
                </a:solidFill>
              </a:rPr>
              <a:t>healthier, sustainable</a:t>
            </a:r>
            <a:r>
              <a:rPr lang="en-US" sz="1800" dirty="0">
                <a:solidFill>
                  <a:schemeClr val="bg1"/>
                </a:solidFill>
              </a:rPr>
              <a:t>, </a:t>
            </a:r>
            <a:endParaRPr lang="en-US" sz="1800" dirty="0" smtClean="0">
              <a:solidFill>
                <a:schemeClr val="bg1"/>
              </a:solidFill>
            </a:endParaRPr>
          </a:p>
          <a:p>
            <a:pPr algn="r">
              <a:lnSpc>
                <a:spcPts val="1900"/>
              </a:lnSpc>
            </a:pPr>
            <a:r>
              <a:rPr lang="en-US" sz="1800" dirty="0" smtClean="0">
                <a:solidFill>
                  <a:schemeClr val="bg1"/>
                </a:solidFill>
              </a:rPr>
              <a:t>&amp; </a:t>
            </a:r>
            <a:r>
              <a:rPr lang="en-US" sz="1800" dirty="0">
                <a:solidFill>
                  <a:schemeClr val="bg1"/>
                </a:solidFill>
              </a:rPr>
              <a:t>more economically viable communities</a:t>
            </a:r>
            <a:r>
              <a:rPr lang="en-US" sz="1800" dirty="0" smtClean="0">
                <a:solidFill>
                  <a:schemeClr val="bg1"/>
                </a:solidFill>
              </a:rPr>
              <a:t>.</a:t>
            </a:r>
          </a:p>
          <a:p>
            <a:pPr>
              <a:lnSpc>
                <a:spcPts val="1900"/>
              </a:lnSpc>
            </a:pPr>
            <a:r>
              <a:rPr lang="en-US" sz="1800" b="1" dirty="0" smtClean="0">
                <a:solidFill>
                  <a:schemeClr val="bg1"/>
                </a:solidFill>
                <a:latin typeface="Calibri" panose="020F0502020204030204" pitchFamily="34" charset="0"/>
              </a:rPr>
              <a:t>	      </a:t>
            </a:r>
            <a:endParaRPr lang="en-US" sz="1800" b="1" dirty="0">
              <a:solidFill>
                <a:schemeClr val="bg1"/>
              </a:solidFill>
              <a:latin typeface="Calibri" panose="020F0502020204030204" pitchFamily="34" charset="0"/>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60330" y="4038600"/>
            <a:ext cx="2109445" cy="800856"/>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281377" y="138419"/>
            <a:ext cx="4557823" cy="492443"/>
          </a:xfrm>
          <a:prstGeom prst="rect">
            <a:avLst/>
          </a:prstGeom>
          <a:noFill/>
        </p:spPr>
        <p:txBody>
          <a:bodyPr wrap="square" rtlCol="0">
            <a:spAutoFit/>
          </a:bodyPr>
          <a:lstStyle/>
          <a:p>
            <a:r>
              <a:rPr lang="en-US" dirty="0" smtClean="0">
                <a:solidFill>
                  <a:schemeClr val="accent2">
                    <a:lumMod val="25000"/>
                  </a:schemeClr>
                </a:solidFill>
              </a:rPr>
              <a:t>Climate &amp; Health Fact Sheets</a:t>
            </a:r>
            <a:endParaRPr lang="en-US" dirty="0">
              <a:solidFill>
                <a:schemeClr val="accent2">
                  <a:lumMod val="25000"/>
                </a:scheme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9972" y="1592414"/>
            <a:ext cx="4267200" cy="5265586"/>
          </a:xfrm>
          <a:prstGeom prst="rect">
            <a:avLst/>
          </a:prstGeom>
          <a:noFill/>
          <a:ln w="9525">
            <a:solidFill>
              <a:schemeClr val="accent2">
                <a:lumMod val="2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0" y="730656"/>
            <a:ext cx="4004930" cy="4967211"/>
          </a:xfrm>
          <a:prstGeom prst="rect">
            <a:avLst/>
          </a:prstGeom>
          <a:noFill/>
          <a:ln w="9525">
            <a:solidFill>
              <a:schemeClr val="accent2">
                <a:lumMod val="2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40261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914400"/>
            <a:ext cx="7696200" cy="5257800"/>
          </a:xfrm>
        </p:spPr>
        <p:txBody>
          <a:bodyPr/>
          <a:lstStyle/>
          <a:p>
            <a:pPr algn="ctr"/>
            <a:r>
              <a:rPr lang="en-US" b="1" dirty="0"/>
              <a:t>“Our Community </a:t>
            </a:r>
            <a:r>
              <a:rPr lang="en-US" b="1" dirty="0" err="1"/>
              <a:t>CarShare</a:t>
            </a:r>
            <a:r>
              <a:rPr lang="en-US" b="1" dirty="0"/>
              <a:t> Sacramento” </a:t>
            </a:r>
            <a:r>
              <a:rPr lang="en-US" sz="2400" b="1" dirty="0"/>
              <a:t>Provides EVs to Affordable Housing </a:t>
            </a:r>
            <a:r>
              <a:rPr lang="en-US" sz="2400" b="1" dirty="0" smtClean="0"/>
              <a:t>Community</a:t>
            </a:r>
          </a:p>
          <a:p>
            <a:pPr algn="ctr"/>
            <a:endParaRPr lang="en-US" sz="2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3000" y="19050"/>
            <a:ext cx="5054600" cy="379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14525"/>
            <a:ext cx="3505200" cy="2636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108668"/>
            <a:ext cx="4572000" cy="3402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19600" y="57150"/>
            <a:ext cx="4419600" cy="523220"/>
          </a:xfrm>
          <a:prstGeom prst="rect">
            <a:avLst/>
          </a:prstGeom>
          <a:noFill/>
        </p:spPr>
        <p:txBody>
          <a:bodyPr wrap="square" rtlCol="0">
            <a:spAutoFit/>
          </a:bodyPr>
          <a:lstStyle/>
          <a:p>
            <a:r>
              <a:rPr lang="en-US" sz="2800" dirty="0" smtClean="0">
                <a:solidFill>
                  <a:schemeClr val="accent2">
                    <a:lumMod val="25000"/>
                  </a:schemeClr>
                </a:solidFill>
              </a:rPr>
              <a:t>Electric Car Share-DAC’s</a:t>
            </a:r>
            <a:endParaRPr lang="en-US" sz="2800" dirty="0">
              <a:solidFill>
                <a:schemeClr val="accent2">
                  <a:lumMod val="25000"/>
                </a:schemeClr>
              </a:solidFill>
            </a:endParaRPr>
          </a:p>
        </p:txBody>
      </p:sp>
    </p:spTree>
    <p:extLst>
      <p:ext uri="{BB962C8B-B14F-4D97-AF65-F5344CB8AC3E}">
        <p14:creationId xmlns:p14="http://schemas.microsoft.com/office/powerpoint/2010/main" val="1765457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685801"/>
            <a:ext cx="9220200" cy="26931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3483" y="3657600"/>
            <a:ext cx="5397035" cy="1832781"/>
          </a:xfrm>
          <a:prstGeom prst="rect">
            <a:avLst/>
          </a:prstGeom>
        </p:spPr>
      </p:pic>
    </p:spTree>
    <p:extLst>
      <p:ext uri="{BB962C8B-B14F-4D97-AF65-F5344CB8AC3E}">
        <p14:creationId xmlns:p14="http://schemas.microsoft.com/office/powerpoint/2010/main" val="9616077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eppieswellnessfoundation.org/images/logos/americanriverparkwayfoundation.jpg"/>
          <p:cNvPicPr>
            <a:picLocks noChangeAspect="1" noChangeArrowheads="1"/>
          </p:cNvPicPr>
          <p:nvPr/>
        </p:nvPicPr>
        <p:blipFill rotWithShape="1">
          <a:blip r:embed="rId5">
            <a:extLst>
              <a:ext uri="{28A0092B-C50C-407E-A947-70E740481C1C}">
                <a14:useLocalDpi xmlns:a14="http://schemas.microsoft.com/office/drawing/2010/main" val="0"/>
              </a:ext>
            </a:extLst>
          </a:blip>
          <a:srcRect l="19745" r="20680"/>
          <a:stretch/>
        </p:blipFill>
        <p:spPr bwMode="auto">
          <a:xfrm>
            <a:off x="3215808" y="902906"/>
            <a:ext cx="1103193" cy="9258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79980" r="1354" b="33691"/>
          <a:stretch/>
        </p:blipFill>
        <p:spPr>
          <a:xfrm>
            <a:off x="5298240" y="5759024"/>
            <a:ext cx="1706880" cy="1098976"/>
          </a:xfrm>
          <a:prstGeom prst="rect">
            <a:avLst/>
          </a:prstGeom>
        </p:spPr>
      </p:pic>
      <p:sp>
        <p:nvSpPr>
          <p:cNvPr id="23" name="Title 1"/>
          <p:cNvSpPr txBox="1">
            <a:spLocks/>
          </p:cNvSpPr>
          <p:nvPr/>
        </p:nvSpPr>
        <p:spPr>
          <a:xfrm>
            <a:off x="2792602" y="227447"/>
            <a:ext cx="3783782" cy="495300"/>
          </a:xfrm>
          <a:prstGeom prst="rect">
            <a:avLst/>
          </a:prstGeom>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smtClean="0">
                <a:solidFill>
                  <a:schemeClr val="bg1">
                    <a:lumMod val="90000"/>
                    <a:lumOff val="10000"/>
                  </a:schemeClr>
                </a:solidFill>
                <a:latin typeface="+mn-lt"/>
              </a:rPr>
              <a:t>Members</a:t>
            </a:r>
            <a:endParaRPr lang="en-US" sz="3600" b="1" dirty="0">
              <a:solidFill>
                <a:schemeClr val="bg1">
                  <a:lumMod val="90000"/>
                  <a:lumOff val="10000"/>
                </a:schemeClr>
              </a:solidFill>
              <a:latin typeface="+mn-lt"/>
            </a:endParaRPr>
          </a:p>
        </p:txBody>
      </p:sp>
      <p:sp>
        <p:nvSpPr>
          <p:cNvPr id="24" name="Rectangle 23"/>
          <p:cNvSpPr/>
          <p:nvPr/>
        </p:nvSpPr>
        <p:spPr>
          <a:xfrm>
            <a:off x="170193" y="5671825"/>
            <a:ext cx="5133548" cy="549125"/>
          </a:xfrm>
          <a:prstGeom prst="rect">
            <a:avLst/>
          </a:prstGeom>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nSpc>
                <a:spcPct val="106000"/>
              </a:lnSpc>
              <a:spcBef>
                <a:spcPts val="600"/>
              </a:spcBef>
              <a:spcAft>
                <a:spcPts val="300"/>
              </a:spcAft>
            </a:pPr>
            <a:r>
              <a:rPr lang="en-US" sz="1400" b="1" i="1" dirty="0">
                <a:solidFill>
                  <a:schemeClr val="bg1">
                    <a:lumMod val="90000"/>
                    <a:lumOff val="10000"/>
                  </a:schemeClr>
                </a:solidFill>
                <a:latin typeface="Arial" charset="0"/>
                <a:ea typeface="Arial" charset="0"/>
                <a:cs typeface="Arial" charset="0"/>
              </a:rPr>
              <a:t>The Capital Region Climate Readiness Collaborative is a program of the Local Government Commission.</a:t>
            </a:r>
          </a:p>
        </p:txBody>
      </p:sp>
      <p:pic>
        <p:nvPicPr>
          <p:cNvPr id="26" name="Picture 25" descr="California Center for Civic Participation log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9579" y="999652"/>
            <a:ext cx="1488672" cy="580003"/>
          </a:xfrm>
          <a:prstGeom prst="rect">
            <a:avLst/>
          </a:prstGeom>
        </p:spPr>
      </p:pic>
      <p:pic>
        <p:nvPicPr>
          <p:cNvPr id="27" name="Picture 26" descr="logo-mqm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3307" y="3652303"/>
            <a:ext cx="1152109" cy="624638"/>
          </a:xfrm>
          <a:prstGeom prst="rect">
            <a:avLst/>
          </a:prstGeom>
        </p:spPr>
      </p:pic>
      <p:pic>
        <p:nvPicPr>
          <p:cNvPr id="28" name="Picture 27" descr="CommunityDevelopmen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62607" y="3585844"/>
            <a:ext cx="1838300" cy="757556"/>
          </a:xfrm>
          <a:prstGeom prst="rect">
            <a:avLst/>
          </a:prstGeom>
        </p:spPr>
      </p:pic>
      <p:pic>
        <p:nvPicPr>
          <p:cNvPr id="30" name="Picture 29" descr="Dudek_PMS.JPG"/>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99829">
                        <a14:foregroundMark x1="33048" y1="79798" x2="33048" y2="79798"/>
                        <a14:foregroundMark x1="47432" y1="64646" x2="47432" y2="64646"/>
                        <a14:foregroundMark x1="66952" y1="76768" x2="66952" y2="76768"/>
                        <a14:foregroundMark x1="87500" y1="64646" x2="87500" y2="64646"/>
                        <a14:foregroundMark x1="91096" y1="55556" x2="91096" y2="55556"/>
                      </a14:backgroundRemoval>
                    </a14:imgEffect>
                  </a14:imgLayer>
                </a14:imgProps>
              </a:ext>
              <a:ext uri="{28A0092B-C50C-407E-A947-70E740481C1C}">
                <a14:useLocalDpi xmlns:a14="http://schemas.microsoft.com/office/drawing/2010/main" val="0"/>
              </a:ext>
            </a:extLst>
          </a:blip>
          <a:stretch>
            <a:fillRect/>
          </a:stretch>
        </p:blipFill>
        <p:spPr>
          <a:xfrm>
            <a:off x="2973083" y="2211008"/>
            <a:ext cx="1428399" cy="242254"/>
          </a:xfrm>
          <a:prstGeom prst="rect">
            <a:avLst/>
          </a:prstGeom>
        </p:spPr>
      </p:pic>
      <p:pic>
        <p:nvPicPr>
          <p:cNvPr id="31" name="Picture 30" descr="350 logo-newsletter.jpe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4154" y="1116401"/>
            <a:ext cx="949691" cy="498904"/>
          </a:xfrm>
          <a:prstGeom prst="rect">
            <a:avLst/>
          </a:prstGeom>
        </p:spPr>
      </p:pic>
      <p:pic>
        <p:nvPicPr>
          <p:cNvPr id="32" name="Picture 31" descr="ILG_Logo.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30064" y="1853226"/>
            <a:ext cx="2159850" cy="264942"/>
          </a:xfrm>
          <a:prstGeom prst="rect">
            <a:avLst/>
          </a:prstGeom>
        </p:spPr>
      </p:pic>
      <p:pic>
        <p:nvPicPr>
          <p:cNvPr id="33" name="Picture 32" descr="color county logo.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7079" y="3709616"/>
            <a:ext cx="1743128" cy="510012"/>
          </a:xfrm>
          <a:prstGeom prst="rect">
            <a:avLst/>
          </a:prstGeom>
        </p:spPr>
      </p:pic>
      <p:pic>
        <p:nvPicPr>
          <p:cNvPr id="34" name="Picture 33" descr="logo-AECOM.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85338" y="1185755"/>
            <a:ext cx="1428977" cy="360197"/>
          </a:xfrm>
          <a:prstGeom prst="rect">
            <a:avLst/>
          </a:prstGeom>
        </p:spPr>
      </p:pic>
      <p:pic>
        <p:nvPicPr>
          <p:cNvPr id="35" name="Picture 34" descr="logo-ascent.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20494" y="951583"/>
            <a:ext cx="1067592" cy="676140"/>
          </a:xfrm>
          <a:prstGeom prst="rect">
            <a:avLst/>
          </a:prstGeom>
        </p:spPr>
      </p:pic>
      <p:pic>
        <p:nvPicPr>
          <p:cNvPr id="36" name="Picture 35" descr="logo-smud.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57816" y="3728269"/>
            <a:ext cx="1838301" cy="472706"/>
          </a:xfrm>
          <a:prstGeom prst="rect">
            <a:avLst/>
          </a:prstGeom>
        </p:spPr>
      </p:pic>
      <p:pic>
        <p:nvPicPr>
          <p:cNvPr id="37" name="Picture 36" descr="cool-davis-logo.png"/>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99346">
                        <a14:foregroundMark x1="59150" y1="21379" x2="59150" y2="21379"/>
                        <a14:foregroundMark x1="62092" y1="4828" x2="62092" y2="4828"/>
                        <a14:foregroundMark x1="65686" y1="13793" x2="65686" y2="13793"/>
                        <a14:foregroundMark x1="69608" y1="15862" x2="69608" y2="15862"/>
                        <a14:foregroundMark x1="72222" y1="16552" x2="72222" y2="16552"/>
                        <a14:foregroundMark x1="75817" y1="15172" x2="75817" y2="15172"/>
                        <a14:foregroundMark x1="79085" y1="14483" x2="79085" y2="14483"/>
                        <a14:foregroundMark x1="85948" y1="17241" x2="85948" y2="17241"/>
                        <a14:foregroundMark x1="86275" y1="36552" x2="86275" y2="36552"/>
                        <a14:foregroundMark x1="92810" y1="40000" x2="92810" y2="40000"/>
                        <a14:foregroundMark x1="75817" y1="49655" x2="75817" y2="49655"/>
                        <a14:foregroundMark x1="65359" y1="42759" x2="65359" y2="42759"/>
                        <a14:foregroundMark x1="79085" y1="36552" x2="79085" y2="36552"/>
                        <a14:foregroundMark x1="77778" y1="42759" x2="77778" y2="42759"/>
                        <a14:foregroundMark x1="78758" y1="7586" x2="78758" y2="7586"/>
                      </a14:backgroundRemoval>
                    </a14:imgEffect>
                  </a14:imgLayer>
                </a14:imgProps>
              </a:ext>
              <a:ext uri="{28A0092B-C50C-407E-A947-70E740481C1C}">
                <a14:useLocalDpi xmlns:a14="http://schemas.microsoft.com/office/drawing/2010/main" val="0"/>
              </a:ext>
            </a:extLst>
          </a:blip>
          <a:stretch>
            <a:fillRect/>
          </a:stretch>
        </p:blipFill>
        <p:spPr>
          <a:xfrm>
            <a:off x="199897" y="2034344"/>
            <a:ext cx="1256884" cy="595582"/>
          </a:xfrm>
          <a:prstGeom prst="rect">
            <a:avLst/>
          </a:prstGeom>
        </p:spPr>
      </p:pic>
      <p:pic>
        <p:nvPicPr>
          <p:cNvPr id="38" name="Picture 37" descr="logo-stf.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2521" y="4381522"/>
            <a:ext cx="965375" cy="1099855"/>
          </a:xfrm>
          <a:prstGeom prst="rect">
            <a:avLst/>
          </a:prstGeom>
        </p:spPr>
      </p:pic>
      <p:pic>
        <p:nvPicPr>
          <p:cNvPr id="39" name="Picture 38" descr="logo-ucdavis-pieee.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903092" y="4704611"/>
            <a:ext cx="2464091" cy="453677"/>
          </a:xfrm>
          <a:prstGeom prst="rect">
            <a:avLst/>
          </a:prstGeom>
        </p:spPr>
      </p:pic>
      <p:pic>
        <p:nvPicPr>
          <p:cNvPr id="40" name="Picture 39" descr="PG&amp;E Color Utillity Logo.pdf"/>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792602" y="2934720"/>
            <a:ext cx="1838296" cy="498572"/>
          </a:xfrm>
          <a:prstGeom prst="rect">
            <a:avLst/>
          </a:prstGeom>
        </p:spPr>
      </p:pic>
      <p:pic>
        <p:nvPicPr>
          <p:cNvPr id="42" name="Picture 41" descr="SACOGLogo_2C_2003.jpg"/>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001000" y="2827343"/>
            <a:ext cx="1065232" cy="713326"/>
          </a:xfrm>
          <a:prstGeom prst="rect">
            <a:avLst/>
          </a:prstGeom>
        </p:spPr>
      </p:pic>
      <p:pic>
        <p:nvPicPr>
          <p:cNvPr id="43" name="Picture 42" descr="SMCC_logo-horizontal.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94666" y="3010132"/>
            <a:ext cx="2579442" cy="347749"/>
          </a:xfrm>
          <a:prstGeom prst="rect">
            <a:avLst/>
          </a:prstGeom>
        </p:spPr>
      </p:pic>
      <p:pic>
        <p:nvPicPr>
          <p:cNvPr id="44" name="Picture 43" descr="VV_Logo_2013 med.jp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569817" y="4560511"/>
            <a:ext cx="989854" cy="741876"/>
          </a:xfrm>
          <a:prstGeom prst="rect">
            <a:avLst/>
          </a:prstGeom>
        </p:spPr>
      </p:pic>
      <p:pic>
        <p:nvPicPr>
          <p:cNvPr id="45" name="Picture 44"/>
          <p:cNvPicPr>
            <a:picLocks noChangeAspect="1"/>
          </p:cNvPicPr>
          <p:nvPr/>
        </p:nvPicPr>
        <p:blipFill>
          <a:blip r:embed="rId26"/>
          <a:stretch>
            <a:fillRect/>
          </a:stretch>
        </p:blipFill>
        <p:spPr>
          <a:xfrm>
            <a:off x="7967996" y="4494564"/>
            <a:ext cx="873771" cy="873771"/>
          </a:xfrm>
          <a:prstGeom prst="rect">
            <a:avLst/>
          </a:prstGeom>
        </p:spPr>
      </p:pic>
      <p:pic>
        <p:nvPicPr>
          <p:cNvPr id="46" name="Picture 45"/>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749391" y="2847698"/>
            <a:ext cx="1653998" cy="672616"/>
          </a:xfrm>
          <a:prstGeom prst="rect">
            <a:avLst/>
          </a:prstGeom>
        </p:spPr>
      </p:pic>
      <p:pic>
        <p:nvPicPr>
          <p:cNvPr id="47" name="Picture 46"/>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864535" y="2118298"/>
            <a:ext cx="2120296" cy="818118"/>
          </a:xfrm>
          <a:prstGeom prst="rect">
            <a:avLst/>
          </a:prstGeom>
        </p:spPr>
      </p:pic>
      <p:pic>
        <p:nvPicPr>
          <p:cNvPr id="48" name="Picture 47"/>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942016" y="4365968"/>
            <a:ext cx="761207" cy="1130963"/>
          </a:xfrm>
          <a:prstGeom prst="rect">
            <a:avLst/>
          </a:prstGeom>
        </p:spPr>
      </p:pic>
      <p:pic>
        <p:nvPicPr>
          <p:cNvPr id="49" name="Picture 4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530376" y="1945911"/>
            <a:ext cx="1271696" cy="667640"/>
          </a:xfrm>
          <a:prstGeom prst="rect">
            <a:avLst/>
          </a:prstGeom>
        </p:spPr>
      </p:pic>
      <p:pic>
        <p:nvPicPr>
          <p:cNvPr id="50" name="Picture 49"/>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779743" y="854410"/>
            <a:ext cx="1224609" cy="870487"/>
          </a:xfrm>
          <a:prstGeom prst="rect">
            <a:avLst/>
          </a:prstGeom>
        </p:spPr>
      </p:pic>
      <p:pic>
        <p:nvPicPr>
          <p:cNvPr id="51" name="Picture 5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993076" y="6096001"/>
            <a:ext cx="2073156" cy="740414"/>
          </a:xfrm>
          <a:prstGeom prst="rect">
            <a:avLst/>
          </a:prstGeom>
        </p:spPr>
      </p:pic>
      <p:pic>
        <p:nvPicPr>
          <p:cNvPr id="55" name="Picture 54"/>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514031" y="1745285"/>
            <a:ext cx="903092" cy="1005228"/>
          </a:xfrm>
          <a:prstGeom prst="rect">
            <a:avLst/>
          </a:prstGeom>
        </p:spPr>
      </p:pic>
      <p:pic>
        <p:nvPicPr>
          <p:cNvPr id="56" name="N&amp;R_CMY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4"/>
          <a:stretch>
            <a:fillRect/>
          </a:stretch>
        </p:blipFill>
        <p:spPr>
          <a:xfrm>
            <a:off x="7248515" y="3696450"/>
            <a:ext cx="1593252" cy="536343"/>
          </a:xfrm>
          <a:prstGeom prst="rect">
            <a:avLst/>
          </a:prstGeom>
        </p:spPr>
      </p:pic>
      <p:pic>
        <p:nvPicPr>
          <p:cNvPr id="41" name="Picture 40" descr="Propel Logo.jpg"/>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521883" y="2901191"/>
            <a:ext cx="1360624" cy="565631"/>
          </a:xfrm>
          <a:prstGeom prst="rect">
            <a:avLst/>
          </a:prstGeom>
        </p:spPr>
      </p:pic>
      <p:pic>
        <p:nvPicPr>
          <p:cNvPr id="1026" name="Picture 2" descr="Image result for uc davis logo download">
            <a:hlinkClick r:id="rId36"/>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196680" y="4748641"/>
            <a:ext cx="1430392" cy="3656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ooldavis.org/wp-content/uploads/2011/08/city-of-davis-logo.jpg"/>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t="28177" b="23047"/>
          <a:stretch/>
        </p:blipFill>
        <p:spPr bwMode="auto">
          <a:xfrm>
            <a:off x="1528379" y="1997270"/>
            <a:ext cx="1373106" cy="669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59671" y="5594992"/>
            <a:ext cx="1593729" cy="292388"/>
          </a:xfrm>
          <a:prstGeom prst="rect">
            <a:avLst/>
          </a:prstGeom>
          <a:solidFill>
            <a:schemeClr val="bg1">
              <a:lumMod val="90000"/>
              <a:lumOff val="10000"/>
            </a:schemeClr>
          </a:solidFill>
        </p:spPr>
        <p:txBody>
          <a:bodyPr wrap="square" rtlCol="0">
            <a:spAutoFit/>
          </a:bodyPr>
          <a:lstStyle/>
          <a:p>
            <a:pPr algn="ctr"/>
            <a:r>
              <a:rPr lang="en-US" sz="1300" b="1" dirty="0">
                <a:solidFill>
                  <a:prstClr val="white"/>
                </a:solidFill>
                <a:latin typeface="Arial" panose="020B0604020202020204" pitchFamily="34" charset="0"/>
                <a:cs typeface="Arial" panose="020B0604020202020204" pitchFamily="34" charset="0"/>
              </a:rPr>
              <a:t>Channel </a:t>
            </a:r>
            <a:r>
              <a:rPr lang="en-US" sz="1300" b="1" dirty="0" smtClean="0">
                <a:solidFill>
                  <a:prstClr val="white"/>
                </a:solidFill>
                <a:latin typeface="Arial" panose="020B0604020202020204" pitchFamily="34" charset="0"/>
                <a:cs typeface="Arial" panose="020B0604020202020204" pitchFamily="34" charset="0"/>
              </a:rPr>
              <a:t>Partners</a:t>
            </a:r>
            <a:endParaRPr lang="en-US" sz="13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89618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6"/>
                                        </p:tgtEl>
                                      </p:cBhvr>
                                    </p:cmd>
                                  </p:childTnLst>
                                </p:cTn>
                              </p:par>
                            </p:childTnLst>
                          </p:cTn>
                        </p:par>
                      </p:childTnLst>
                    </p:cTn>
                  </p:par>
                </p:childTnLst>
              </p:cTn>
              <p:nextCondLst>
                <p:cond evt="onClick" delay="0">
                  <p:tgtEl>
                    <p:spTgt spid="56"/>
                  </p:tgtEl>
                </p:cond>
              </p:nextCondLst>
            </p:seq>
            <p:video>
              <p:cMediaNode vol="80000">
                <p:cTn id="7" fill="hold" display="0">
                  <p:stCondLst>
                    <p:cond delay="indefinite"/>
                  </p:stCondLst>
                </p:cTn>
                <p:tgtEl>
                  <p:spTgt spid="5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0"/>
            <a:ext cx="7543800" cy="685800"/>
          </a:xfrm>
        </p:spPr>
        <p:txBody>
          <a:bodyPr>
            <a:noAutofit/>
          </a:bodyPr>
          <a:lstStyle/>
          <a:p>
            <a:pPr algn="ctr"/>
            <a:r>
              <a:rPr lang="en-US" sz="3200" b="1" dirty="0" smtClean="0">
                <a:solidFill>
                  <a:schemeClr val="bg1">
                    <a:lumMod val="90000"/>
                    <a:lumOff val="10000"/>
                  </a:schemeClr>
                </a:solidFill>
                <a:latin typeface="+mn-lt"/>
              </a:rPr>
              <a:t>What the CRC Collaborative does</a:t>
            </a:r>
            <a:endParaRPr lang="en-US" sz="3200" b="1" dirty="0">
              <a:solidFill>
                <a:schemeClr val="bg1">
                  <a:lumMod val="90000"/>
                  <a:lumOff val="10000"/>
                </a:schemeClr>
              </a:solidFill>
              <a:latin typeface="+mn-lt"/>
            </a:endParaRPr>
          </a:p>
        </p:txBody>
      </p:sp>
      <p:sp>
        <p:nvSpPr>
          <p:cNvPr id="3" name="Content Placeholder 2"/>
          <p:cNvSpPr>
            <a:spLocks noGrp="1"/>
          </p:cNvSpPr>
          <p:nvPr>
            <p:ph sz="quarter" idx="1"/>
          </p:nvPr>
        </p:nvSpPr>
        <p:spPr>
          <a:xfrm>
            <a:off x="381000" y="1524000"/>
            <a:ext cx="8534400" cy="5105400"/>
          </a:xfrm>
        </p:spPr>
        <p:txBody>
          <a:bodyPr>
            <a:noAutofit/>
          </a:bodyPr>
          <a:lstStyle/>
          <a:p>
            <a:pPr>
              <a:lnSpc>
                <a:spcPct val="92000"/>
              </a:lnSpc>
              <a:spcBef>
                <a:spcPts val="0"/>
              </a:spcBef>
              <a:spcAft>
                <a:spcPts val="1800"/>
              </a:spcAft>
            </a:pPr>
            <a:r>
              <a:rPr lang="en-US" sz="2000" b="1" dirty="0" smtClean="0"/>
              <a:t>Build connections:</a:t>
            </a:r>
            <a:r>
              <a:rPr lang="en-US" sz="2000" dirty="0" smtClean="0"/>
              <a:t> Stay connected to cities and counties actively working to address climate impacts </a:t>
            </a:r>
            <a:endParaRPr lang="en-US" sz="2000" dirty="0"/>
          </a:p>
          <a:p>
            <a:pPr>
              <a:lnSpc>
                <a:spcPct val="92000"/>
              </a:lnSpc>
              <a:spcBef>
                <a:spcPts val="0"/>
              </a:spcBef>
              <a:spcAft>
                <a:spcPts val="1800"/>
              </a:spcAft>
            </a:pPr>
            <a:r>
              <a:rPr lang="en-US" sz="2000" b="1" dirty="0" smtClean="0"/>
              <a:t>Regional climate network: </a:t>
            </a:r>
            <a:r>
              <a:rPr lang="en-US" sz="2000" dirty="0" smtClean="0"/>
              <a:t>Reach out more effectively to a regional network</a:t>
            </a:r>
          </a:p>
          <a:p>
            <a:pPr>
              <a:lnSpc>
                <a:spcPct val="92000"/>
              </a:lnSpc>
              <a:spcBef>
                <a:spcPts val="0"/>
              </a:spcBef>
              <a:spcAft>
                <a:spcPts val="1800"/>
              </a:spcAft>
            </a:pPr>
            <a:r>
              <a:rPr lang="en-US" sz="2000" b="1" dirty="0" smtClean="0"/>
              <a:t>Smart partnerships: </a:t>
            </a:r>
            <a:r>
              <a:rPr lang="en-US" sz="2000" dirty="0" smtClean="0"/>
              <a:t>Work with local jurisdictions on programs and projects of shared interest. </a:t>
            </a:r>
            <a:endParaRPr lang="en-US" sz="2000" dirty="0"/>
          </a:p>
          <a:p>
            <a:pPr>
              <a:lnSpc>
                <a:spcPct val="92000"/>
              </a:lnSpc>
              <a:spcBef>
                <a:spcPts val="0"/>
              </a:spcBef>
              <a:spcAft>
                <a:spcPts val="1800"/>
              </a:spcAft>
            </a:pPr>
            <a:r>
              <a:rPr lang="en-US" sz="2000" b="1" dirty="0" smtClean="0"/>
              <a:t>Adaptation leadership: </a:t>
            </a:r>
            <a:r>
              <a:rPr lang="en-US" sz="2000" dirty="0"/>
              <a:t>H</a:t>
            </a:r>
            <a:r>
              <a:rPr lang="en-US" sz="2000" dirty="0" smtClean="0"/>
              <a:t>elp influence and support future projects and direction for regional climate adaptation. </a:t>
            </a:r>
          </a:p>
          <a:p>
            <a:pPr>
              <a:lnSpc>
                <a:spcPct val="92000"/>
              </a:lnSpc>
              <a:spcBef>
                <a:spcPts val="0"/>
              </a:spcBef>
              <a:spcAft>
                <a:spcPts val="1800"/>
              </a:spcAft>
            </a:pPr>
            <a:r>
              <a:rPr lang="en-US" sz="2000" b="1" dirty="0" smtClean="0"/>
              <a:t>Opportunities for  Education &amp; Collaboration: </a:t>
            </a:r>
            <a:r>
              <a:rPr lang="en-US" sz="2000" dirty="0"/>
              <a:t>V</a:t>
            </a:r>
            <a:r>
              <a:rPr lang="en-US" sz="2000" dirty="0" smtClean="0"/>
              <a:t>ibrant statewide network of professionals working on climate resiliency in their regions.</a:t>
            </a:r>
          </a:p>
          <a:p>
            <a:pPr marL="0" indent="0" algn="ctr">
              <a:lnSpc>
                <a:spcPct val="92000"/>
              </a:lnSpc>
              <a:spcBef>
                <a:spcPts val="0"/>
              </a:spcBef>
              <a:spcAft>
                <a:spcPts val="1800"/>
              </a:spcAft>
              <a:buNone/>
            </a:pPr>
            <a:r>
              <a:rPr lang="en-US" sz="2000" dirty="0" smtClean="0"/>
              <a:t>www.climatereadiness.info</a:t>
            </a:r>
            <a:endParaRPr lang="en-US" sz="2000" dirty="0" smtClean="0">
              <a:latin typeface="Tw Cen MT" panose="020B0602020104020603" pitchFamily="34" charset="0"/>
            </a:endParaRPr>
          </a:p>
        </p:txBody>
      </p:sp>
    </p:spTree>
    <p:extLst>
      <p:ext uri="{BB962C8B-B14F-4D97-AF65-F5344CB8AC3E}">
        <p14:creationId xmlns:p14="http://schemas.microsoft.com/office/powerpoint/2010/main" val="2235289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213" y="1859548"/>
            <a:ext cx="4265787" cy="2219325"/>
          </a:xfrm>
          <a:prstGeom prst="rect">
            <a:avLst/>
          </a:prstGeom>
        </p:spPr>
      </p:pic>
      <p:pic>
        <p:nvPicPr>
          <p:cNvPr id="10" name="Picture 9"/>
          <p:cNvPicPr>
            <a:picLocks noChangeAspect="1"/>
          </p:cNvPicPr>
          <p:nvPr/>
        </p:nvPicPr>
        <p:blipFill>
          <a:blip r:embed="rId4"/>
          <a:stretch>
            <a:fillRect/>
          </a:stretch>
        </p:blipFill>
        <p:spPr>
          <a:xfrm>
            <a:off x="-8860" y="659219"/>
            <a:ext cx="5343525" cy="3281451"/>
          </a:xfrm>
          <a:prstGeom prst="rect">
            <a:avLst/>
          </a:prstGeom>
        </p:spPr>
      </p:pic>
      <p:pic>
        <p:nvPicPr>
          <p:cNvPr id="11" name="Picture 10"/>
          <p:cNvPicPr>
            <a:picLocks noChangeAspect="1"/>
          </p:cNvPicPr>
          <p:nvPr/>
        </p:nvPicPr>
        <p:blipFill>
          <a:blip r:embed="rId5"/>
          <a:stretch>
            <a:fillRect/>
          </a:stretch>
        </p:blipFill>
        <p:spPr>
          <a:xfrm>
            <a:off x="4115586" y="3940670"/>
            <a:ext cx="5028414" cy="2917330"/>
          </a:xfrm>
          <a:prstGeom prst="rect">
            <a:avLst/>
          </a:prstGeom>
        </p:spPr>
      </p:pic>
      <p:sp>
        <p:nvSpPr>
          <p:cNvPr id="12" name="TextBox 11"/>
          <p:cNvSpPr txBox="1"/>
          <p:nvPr/>
        </p:nvSpPr>
        <p:spPr>
          <a:xfrm>
            <a:off x="5334665" y="659219"/>
            <a:ext cx="3619167" cy="1200329"/>
          </a:xfrm>
          <a:prstGeom prst="rect">
            <a:avLst/>
          </a:prstGeom>
          <a:noFill/>
        </p:spPr>
        <p:txBody>
          <a:bodyPr wrap="square" rtlCol="0">
            <a:spAutoFit/>
          </a:bodyPr>
          <a:lstStyle/>
          <a:p>
            <a:r>
              <a:rPr lang="en-US" sz="1800" dirty="0">
                <a:solidFill>
                  <a:schemeClr val="bg1"/>
                </a:solidFill>
              </a:rPr>
              <a:t>Uber plans to conduct test flights of flying taxis in Dallas and Los Angeles in 2020, with commercial service starting as soon as 2023.</a:t>
            </a:r>
          </a:p>
        </p:txBody>
      </p:sp>
      <p:sp>
        <p:nvSpPr>
          <p:cNvPr id="13" name="TextBox 12"/>
          <p:cNvSpPr txBox="1"/>
          <p:nvPr/>
        </p:nvSpPr>
        <p:spPr>
          <a:xfrm>
            <a:off x="5562993" y="76200"/>
            <a:ext cx="2133600" cy="523220"/>
          </a:xfrm>
          <a:prstGeom prst="rect">
            <a:avLst/>
          </a:prstGeom>
          <a:noFill/>
        </p:spPr>
        <p:txBody>
          <a:bodyPr wrap="square" rtlCol="0">
            <a:spAutoFit/>
          </a:bodyPr>
          <a:lstStyle/>
          <a:p>
            <a:r>
              <a:rPr lang="en-US" sz="2800" dirty="0" smtClean="0">
                <a:solidFill>
                  <a:schemeClr val="accent2">
                    <a:lumMod val="25000"/>
                  </a:schemeClr>
                </a:solidFill>
              </a:rPr>
              <a:t>Flying Taxis</a:t>
            </a:r>
            <a:endParaRPr lang="en-US" sz="2800" dirty="0">
              <a:solidFill>
                <a:schemeClr val="accent2">
                  <a:lumMod val="25000"/>
                </a:schemeClr>
              </a:solidFill>
            </a:endParaRPr>
          </a:p>
        </p:txBody>
      </p:sp>
      <p:pic>
        <p:nvPicPr>
          <p:cNvPr id="14" name="Picture 13"/>
          <p:cNvPicPr>
            <a:picLocks noChangeAspect="1"/>
          </p:cNvPicPr>
          <p:nvPr/>
        </p:nvPicPr>
        <p:blipFill>
          <a:blip r:embed="rId6"/>
          <a:stretch>
            <a:fillRect/>
          </a:stretch>
        </p:blipFill>
        <p:spPr>
          <a:xfrm>
            <a:off x="-8859" y="3505200"/>
            <a:ext cx="4638508" cy="3352800"/>
          </a:xfrm>
          <a:prstGeom prst="rect">
            <a:avLst/>
          </a:prstGeom>
        </p:spPr>
      </p:pic>
    </p:spTree>
    <p:extLst>
      <p:ext uri="{BB962C8B-B14F-4D97-AF65-F5344CB8AC3E}">
        <p14:creationId xmlns:p14="http://schemas.microsoft.com/office/powerpoint/2010/main" val="3277662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psdgraphics.com/file/splat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6525"/>
            <a:ext cx="10588625" cy="7896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3600" y="0"/>
            <a:ext cx="8229600" cy="584775"/>
          </a:xfrm>
          <a:prstGeom prst="rect">
            <a:avLst/>
          </a:prstGeom>
          <a:noFill/>
        </p:spPr>
        <p:txBody>
          <a:bodyPr wrap="square" rtlCol="0">
            <a:spAutoFit/>
          </a:bodyPr>
          <a:lstStyle/>
          <a:p>
            <a:pPr algn="ctr"/>
            <a:r>
              <a:rPr lang="en-US" sz="3200" b="1" dirty="0" smtClean="0">
                <a:solidFill>
                  <a:schemeClr val="accent2">
                    <a:lumMod val="25000"/>
                  </a:schemeClr>
                </a:solidFill>
              </a:rPr>
              <a:t>All About Collaboration</a:t>
            </a:r>
            <a:endParaRPr lang="en-US" sz="3200" b="1" dirty="0">
              <a:solidFill>
                <a:schemeClr val="accent2">
                  <a:lumMod val="25000"/>
                </a:schemeClr>
              </a:solidFill>
            </a:endParaRPr>
          </a:p>
        </p:txBody>
      </p:sp>
      <p:sp>
        <p:nvSpPr>
          <p:cNvPr id="4" name="TextBox 3"/>
          <p:cNvSpPr txBox="1"/>
          <p:nvPr/>
        </p:nvSpPr>
        <p:spPr>
          <a:xfrm rot="10800000">
            <a:off x="152400" y="467303"/>
            <a:ext cx="9067799" cy="1323439"/>
          </a:xfrm>
          <a:prstGeom prst="rect">
            <a:avLst/>
          </a:prstGeom>
          <a:noFill/>
        </p:spPr>
        <p:txBody>
          <a:bodyPr wrap="square" rtlCol="0">
            <a:spAutoFit/>
          </a:bodyPr>
          <a:lstStyle/>
          <a:p>
            <a:pPr algn="ctr"/>
            <a:r>
              <a:rPr lang="en-US" sz="8000" b="1" dirty="0" smtClean="0">
                <a:solidFill>
                  <a:srgbClr val="000000"/>
                </a:solidFill>
              </a:rPr>
              <a:t>T</a:t>
            </a:r>
            <a:r>
              <a:rPr lang="en-US" sz="8000" b="1" dirty="0" smtClean="0">
                <a:solidFill>
                  <a:srgbClr val="FFCCFF"/>
                </a:solidFill>
              </a:rPr>
              <a:t>h</a:t>
            </a:r>
            <a:r>
              <a:rPr lang="en-US" sz="8000" b="1" dirty="0" smtClean="0">
                <a:solidFill>
                  <a:srgbClr val="CCCC00"/>
                </a:solidFill>
              </a:rPr>
              <a:t>i</a:t>
            </a:r>
            <a:r>
              <a:rPr lang="en-US" sz="8000" b="1" dirty="0" smtClean="0">
                <a:solidFill>
                  <a:schemeClr val="bg2">
                    <a:lumMod val="40000"/>
                    <a:lumOff val="60000"/>
                  </a:schemeClr>
                </a:solidFill>
              </a:rPr>
              <a:t>n</a:t>
            </a:r>
            <a:r>
              <a:rPr lang="en-US" sz="8000" b="1" dirty="0" smtClean="0">
                <a:solidFill>
                  <a:srgbClr val="00FFCC"/>
                </a:solidFill>
              </a:rPr>
              <a:t>k </a:t>
            </a:r>
            <a:r>
              <a:rPr lang="en-US" sz="8000" b="1" dirty="0" smtClean="0">
                <a:solidFill>
                  <a:schemeClr val="accent2">
                    <a:lumMod val="50000"/>
                  </a:schemeClr>
                </a:solidFill>
              </a:rPr>
              <a:t> </a:t>
            </a:r>
            <a:r>
              <a:rPr lang="en-US" sz="8000" b="1" dirty="0" smtClean="0">
                <a:solidFill>
                  <a:srgbClr val="00B0F0"/>
                </a:solidFill>
              </a:rPr>
              <a:t>D</a:t>
            </a:r>
            <a:r>
              <a:rPr lang="en-US" sz="8000" b="1" dirty="0" smtClean="0">
                <a:solidFill>
                  <a:srgbClr val="FF66CC"/>
                </a:solidFill>
              </a:rPr>
              <a:t>i</a:t>
            </a:r>
            <a:r>
              <a:rPr lang="en-US" sz="8000" b="1" dirty="0" smtClean="0">
                <a:solidFill>
                  <a:srgbClr val="FFFF00"/>
                </a:solidFill>
              </a:rPr>
              <a:t>f</a:t>
            </a:r>
            <a:r>
              <a:rPr lang="en-US" sz="8000" b="1" dirty="0" smtClean="0">
                <a:solidFill>
                  <a:srgbClr val="7030A0"/>
                </a:solidFill>
              </a:rPr>
              <a:t>f</a:t>
            </a:r>
            <a:r>
              <a:rPr lang="en-US" sz="8000" b="1" dirty="0" smtClean="0">
                <a:solidFill>
                  <a:srgbClr val="FF0000"/>
                </a:solidFill>
              </a:rPr>
              <a:t>e</a:t>
            </a:r>
            <a:r>
              <a:rPr lang="en-US" sz="8000" b="1" dirty="0" smtClean="0">
                <a:solidFill>
                  <a:schemeClr val="accent5">
                    <a:lumMod val="10000"/>
                  </a:schemeClr>
                </a:solidFill>
              </a:rPr>
              <a:t>r</a:t>
            </a:r>
            <a:r>
              <a:rPr lang="en-US" sz="8000" b="1" dirty="0" smtClean="0">
                <a:solidFill>
                  <a:srgbClr val="FFC000"/>
                </a:solidFill>
              </a:rPr>
              <a:t>e</a:t>
            </a:r>
            <a:r>
              <a:rPr lang="en-US" sz="8000" b="1" dirty="0" smtClean="0">
                <a:solidFill>
                  <a:schemeClr val="bg1">
                    <a:lumMod val="25000"/>
                    <a:lumOff val="75000"/>
                  </a:schemeClr>
                </a:solidFill>
              </a:rPr>
              <a:t>n</a:t>
            </a:r>
            <a:r>
              <a:rPr lang="en-US" sz="8000" b="1" dirty="0" smtClean="0">
                <a:solidFill>
                  <a:srgbClr val="C00000"/>
                </a:solidFill>
              </a:rPr>
              <a:t>t</a:t>
            </a:r>
            <a:r>
              <a:rPr lang="en-US" sz="8000" b="1" dirty="0" smtClean="0">
                <a:solidFill>
                  <a:schemeClr val="accent1">
                    <a:lumMod val="50000"/>
                  </a:schemeClr>
                </a:solidFill>
              </a:rPr>
              <a:t>l</a:t>
            </a:r>
            <a:r>
              <a:rPr lang="en-US" sz="8000" b="1" dirty="0" smtClean="0">
                <a:solidFill>
                  <a:schemeClr val="accent2">
                    <a:lumMod val="50000"/>
                  </a:schemeClr>
                </a:solidFill>
              </a:rPr>
              <a:t>y</a:t>
            </a:r>
            <a:endParaRPr lang="en-US" sz="8000" b="1" dirty="0">
              <a:solidFill>
                <a:schemeClr val="accent2">
                  <a:lumMod val="50000"/>
                </a:schemeClr>
              </a:solidFill>
            </a:endParaRPr>
          </a:p>
        </p:txBody>
      </p:sp>
      <p:sp>
        <p:nvSpPr>
          <p:cNvPr id="3" name="TextBox 2"/>
          <p:cNvSpPr txBox="1"/>
          <p:nvPr/>
        </p:nvSpPr>
        <p:spPr>
          <a:xfrm>
            <a:off x="1981200" y="2057400"/>
            <a:ext cx="6019800" cy="4364272"/>
          </a:xfrm>
          <a:prstGeom prst="rect">
            <a:avLst/>
          </a:prstGeom>
          <a:noFill/>
          <a:ln w="60325">
            <a:solidFill>
              <a:schemeClr val="accent1"/>
            </a:solidFill>
            <a:prstDash val="dash"/>
          </a:ln>
        </p:spPr>
        <p:txBody>
          <a:bodyPr wrap="square" rtlCol="0">
            <a:spAutoFit/>
          </a:bodyPr>
          <a:lstStyle/>
          <a:p>
            <a:pPr algn="ctr"/>
            <a:endParaRPr lang="en-US" sz="2800" b="1" dirty="0" smtClean="0">
              <a:solidFill>
                <a:schemeClr val="bg1"/>
              </a:solidFill>
            </a:endParaRPr>
          </a:p>
          <a:p>
            <a:pPr algn="ctr"/>
            <a:r>
              <a:rPr lang="en-US" sz="3200" b="1" dirty="0" smtClean="0">
                <a:solidFill>
                  <a:schemeClr val="bg1"/>
                </a:solidFill>
              </a:rPr>
              <a:t>Don’t think outside the box</a:t>
            </a:r>
            <a:r>
              <a:rPr lang="en-US" sz="2400" b="1" dirty="0" smtClean="0">
                <a:solidFill>
                  <a:schemeClr val="bg1"/>
                </a:solidFill>
              </a:rPr>
              <a:t>,</a:t>
            </a:r>
          </a:p>
          <a:p>
            <a:pPr algn="ctr"/>
            <a:r>
              <a:rPr lang="en-US" sz="4800" dirty="0" smtClean="0">
                <a:solidFill>
                  <a:schemeClr val="bg1"/>
                </a:solidFill>
              </a:rPr>
              <a:t>THINK LIKE </a:t>
            </a:r>
          </a:p>
          <a:p>
            <a:pPr algn="ctr"/>
            <a:r>
              <a:rPr lang="en-US" sz="4800" dirty="0" smtClean="0">
                <a:solidFill>
                  <a:schemeClr val="bg1"/>
                </a:solidFill>
              </a:rPr>
              <a:t>THERE IS </a:t>
            </a:r>
          </a:p>
          <a:p>
            <a:pPr algn="ctr"/>
            <a:r>
              <a:rPr lang="en-US" sz="8000" b="1" dirty="0" smtClean="0">
                <a:solidFill>
                  <a:schemeClr val="bg1"/>
                </a:solidFill>
              </a:rPr>
              <a:t>NO  BOX</a:t>
            </a:r>
            <a:endParaRPr lang="en-US" sz="8000" dirty="0">
              <a:solidFill>
                <a:schemeClr val="bg1"/>
              </a:solidFill>
            </a:endParaRPr>
          </a:p>
        </p:txBody>
      </p:sp>
    </p:spTree>
    <p:extLst>
      <p:ext uri="{BB962C8B-B14F-4D97-AF65-F5344CB8AC3E}">
        <p14:creationId xmlns:p14="http://schemas.microsoft.com/office/powerpoint/2010/main" val="4147054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4" y="2438400"/>
            <a:ext cx="3546354" cy="29834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048000" y="76200"/>
            <a:ext cx="6019800" cy="3886200"/>
          </a:xfrm>
        </p:spPr>
        <p:txBody>
          <a:bodyPr/>
          <a:lstStyle/>
          <a:p>
            <a:pPr algn="ctr"/>
            <a:r>
              <a:rPr lang="en-US" sz="3600" b="1" dirty="0">
                <a:solidFill>
                  <a:schemeClr val="accent2">
                    <a:lumMod val="25000"/>
                  </a:schemeClr>
                </a:solidFill>
              </a:rPr>
              <a:t>Thank You </a:t>
            </a:r>
            <a:r>
              <a:rPr lang="en-US" sz="3600" b="1" dirty="0" smtClean="0">
                <a:solidFill>
                  <a:schemeClr val="accent2">
                    <a:lumMod val="25000"/>
                  </a:schemeClr>
                </a:solidFill>
              </a:rPr>
              <a:t>!!</a:t>
            </a:r>
          </a:p>
          <a:p>
            <a:pPr algn="ctr"/>
            <a:endParaRPr lang="en-US" sz="3600" b="1" dirty="0">
              <a:solidFill>
                <a:schemeClr val="accent2">
                  <a:lumMod val="25000"/>
                </a:schemeClr>
              </a:solidFill>
            </a:endParaRPr>
          </a:p>
          <a:p>
            <a:pPr algn="ctr">
              <a:lnSpc>
                <a:spcPts val="2800"/>
              </a:lnSpc>
            </a:pPr>
            <a:endParaRPr lang="en-US" sz="2000" dirty="0">
              <a:solidFill>
                <a:schemeClr val="accent2">
                  <a:lumMod val="25000"/>
                </a:schemeClr>
              </a:solidFill>
            </a:endParaRPr>
          </a:p>
          <a:p>
            <a:pPr algn="ctr">
              <a:lnSpc>
                <a:spcPts val="2800"/>
              </a:lnSpc>
            </a:pPr>
            <a:r>
              <a:rPr lang="en-US" sz="2000" dirty="0">
                <a:solidFill>
                  <a:schemeClr val="accent2">
                    <a:lumMod val="25000"/>
                  </a:schemeClr>
                </a:solidFill>
              </a:rPr>
              <a:t>Judy Robinson</a:t>
            </a:r>
          </a:p>
          <a:p>
            <a:pPr algn="ctr">
              <a:lnSpc>
                <a:spcPts val="2600"/>
              </a:lnSpc>
              <a:spcBef>
                <a:spcPts val="0"/>
              </a:spcBef>
            </a:pPr>
            <a:r>
              <a:rPr lang="en-US" sz="2000" dirty="0">
                <a:solidFill>
                  <a:schemeClr val="accent2">
                    <a:lumMod val="25000"/>
                  </a:schemeClr>
                </a:solidFill>
              </a:rPr>
              <a:t>Sustainability Manager</a:t>
            </a:r>
          </a:p>
          <a:p>
            <a:pPr algn="ctr">
              <a:lnSpc>
                <a:spcPts val="2600"/>
              </a:lnSpc>
              <a:spcBef>
                <a:spcPts val="0"/>
              </a:spcBef>
            </a:pPr>
            <a:r>
              <a:rPr lang="en-US" sz="2000" dirty="0">
                <a:solidFill>
                  <a:schemeClr val="accent2">
                    <a:lumMod val="25000"/>
                  </a:schemeClr>
                </a:solidFill>
              </a:rPr>
              <a:t>Team Lead, Design 4 Active </a:t>
            </a:r>
            <a:r>
              <a:rPr lang="en-US" sz="2000" dirty="0" smtClean="0">
                <a:solidFill>
                  <a:schemeClr val="accent2">
                    <a:lumMod val="25000"/>
                  </a:schemeClr>
                </a:solidFill>
              </a:rPr>
              <a:t>Sacramento</a:t>
            </a:r>
          </a:p>
          <a:p>
            <a:pPr algn="ctr">
              <a:lnSpc>
                <a:spcPts val="2600"/>
              </a:lnSpc>
              <a:spcBef>
                <a:spcPts val="0"/>
              </a:spcBef>
            </a:pPr>
            <a:r>
              <a:rPr lang="en-US" sz="2000" dirty="0" smtClean="0">
                <a:solidFill>
                  <a:schemeClr val="accent2">
                    <a:lumMod val="25000"/>
                  </a:schemeClr>
                </a:solidFill>
              </a:rPr>
              <a:t>Executive Committee Member, CRC</a:t>
            </a:r>
            <a:endParaRPr lang="en-US" sz="2000" dirty="0">
              <a:solidFill>
                <a:schemeClr val="accent2">
                  <a:lumMod val="25000"/>
                </a:schemeClr>
              </a:solidFill>
            </a:endParaRPr>
          </a:p>
          <a:p>
            <a:pPr algn="ctr">
              <a:lnSpc>
                <a:spcPts val="2600"/>
              </a:lnSpc>
              <a:spcBef>
                <a:spcPts val="0"/>
              </a:spcBef>
            </a:pPr>
            <a:r>
              <a:rPr lang="en-US" sz="2000" dirty="0">
                <a:solidFill>
                  <a:schemeClr val="accent2">
                    <a:lumMod val="25000"/>
                  </a:schemeClr>
                </a:solidFill>
              </a:rPr>
              <a:t>Robinsonju@saccounty.net</a:t>
            </a:r>
          </a:p>
          <a:p>
            <a:pPr algn="ctr">
              <a:lnSpc>
                <a:spcPts val="2600"/>
              </a:lnSpc>
              <a:spcBef>
                <a:spcPts val="0"/>
              </a:spcBef>
            </a:pPr>
            <a:r>
              <a:rPr lang="en-US" sz="2000" dirty="0">
                <a:solidFill>
                  <a:schemeClr val="accent2">
                    <a:lumMod val="25000"/>
                  </a:schemeClr>
                </a:solidFill>
              </a:rPr>
              <a:t>916-874-4551</a:t>
            </a:r>
          </a:p>
          <a:p>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541" y="1828800"/>
            <a:ext cx="2844799"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34814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7709911" cy="5123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91200" y="76200"/>
            <a:ext cx="2819400" cy="584775"/>
          </a:xfrm>
          <a:prstGeom prst="rect">
            <a:avLst/>
          </a:prstGeom>
          <a:noFill/>
        </p:spPr>
        <p:txBody>
          <a:bodyPr wrap="square" rtlCol="0">
            <a:spAutoFit/>
          </a:bodyPr>
          <a:lstStyle/>
          <a:p>
            <a:r>
              <a:rPr lang="en-US" sz="3200" dirty="0" smtClean="0">
                <a:solidFill>
                  <a:schemeClr val="accent2">
                    <a:lumMod val="25000"/>
                  </a:schemeClr>
                </a:solidFill>
              </a:rPr>
              <a:t>Equity First !</a:t>
            </a:r>
            <a:endParaRPr lang="en-US" sz="3200" dirty="0">
              <a:solidFill>
                <a:schemeClr val="accent2">
                  <a:lumMod val="25000"/>
                </a:schemeClr>
              </a:solidFill>
            </a:endParaRPr>
          </a:p>
        </p:txBody>
      </p:sp>
    </p:spTree>
    <p:extLst>
      <p:ext uri="{BB962C8B-B14F-4D97-AF65-F5344CB8AC3E}">
        <p14:creationId xmlns:p14="http://schemas.microsoft.com/office/powerpoint/2010/main" val="3972878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67375" y="838200"/>
            <a:ext cx="8276625"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657600" y="152400"/>
            <a:ext cx="5257800" cy="523220"/>
          </a:xfrm>
          <a:prstGeom prst="rect">
            <a:avLst/>
          </a:prstGeom>
          <a:noFill/>
        </p:spPr>
        <p:txBody>
          <a:bodyPr wrap="square" rtlCol="0">
            <a:spAutoFit/>
          </a:bodyPr>
          <a:lstStyle/>
          <a:p>
            <a:r>
              <a:rPr lang="en-US" sz="2800" dirty="0" smtClean="0">
                <a:solidFill>
                  <a:schemeClr val="accent2">
                    <a:lumMod val="25000"/>
                  </a:schemeClr>
                </a:solidFill>
              </a:rPr>
              <a:t>Chronic Disease Prevention</a:t>
            </a:r>
            <a:endParaRPr lang="en-US" sz="2800" dirty="0">
              <a:solidFill>
                <a:schemeClr val="accent2">
                  <a:lumMod val="25000"/>
                </a:schemeClr>
              </a:solidFill>
            </a:endParaRPr>
          </a:p>
        </p:txBody>
      </p:sp>
    </p:spTree>
    <p:extLst>
      <p:ext uri="{BB962C8B-B14F-4D97-AF65-F5344CB8AC3E}">
        <p14:creationId xmlns:p14="http://schemas.microsoft.com/office/powerpoint/2010/main" val="844530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6978" y="3378654"/>
            <a:ext cx="7620000" cy="3124199"/>
          </a:xfrm>
        </p:spPr>
        <p:txBody>
          <a:bodyPr>
            <a:normAutofit/>
          </a:bodyPr>
          <a:lstStyle/>
          <a:p>
            <a:pPr marL="233363" indent="-233363"/>
            <a:r>
              <a:rPr lang="en-US" sz="2000" dirty="0" smtClean="0"/>
              <a:t>*  Cross </a:t>
            </a:r>
            <a:r>
              <a:rPr lang="en-US" sz="2000" dirty="0"/>
              <a:t>sector team of </a:t>
            </a:r>
            <a:r>
              <a:rPr lang="en-US" sz="2000" dirty="0" smtClean="0"/>
              <a:t>land </a:t>
            </a:r>
            <a:r>
              <a:rPr lang="en-US" sz="2000" dirty="0"/>
              <a:t>use and transportation planners, public health and </a:t>
            </a:r>
            <a:r>
              <a:rPr lang="en-US" sz="2000" dirty="0" smtClean="0"/>
              <a:t>private healthcare physicians.</a:t>
            </a:r>
            <a:endParaRPr lang="en-US" sz="2000" dirty="0"/>
          </a:p>
          <a:p>
            <a:r>
              <a:rPr lang="en-US" sz="2000" dirty="0" smtClean="0"/>
              <a:t>*  Experts </a:t>
            </a:r>
            <a:r>
              <a:rPr lang="en-US" sz="2000" dirty="0"/>
              <a:t>on the impacts of the environment on human </a:t>
            </a:r>
            <a:r>
              <a:rPr lang="en-US" sz="2000" dirty="0" smtClean="0"/>
              <a:t>health. </a:t>
            </a:r>
            <a:endParaRPr lang="en-US" sz="2000" dirty="0"/>
          </a:p>
          <a:p>
            <a:pPr marL="233363" indent="-233363"/>
            <a:r>
              <a:rPr lang="en-US" sz="2000" dirty="0" smtClean="0"/>
              <a:t>*  Solutions focused team to improve community health. </a:t>
            </a:r>
          </a:p>
          <a:p>
            <a:pPr marL="233363" indent="-233363"/>
            <a:r>
              <a:rPr lang="en-US" sz="2000" dirty="0" smtClean="0"/>
              <a:t>*  Part of a nationwide collaborative of health and built environment experts. </a:t>
            </a:r>
          </a:p>
          <a:p>
            <a:pPr marL="233363" indent="-233363"/>
            <a:r>
              <a:rPr lang="en-US" sz="2000" dirty="0" smtClean="0"/>
              <a:t>*  Provide ongoing trainings, technical assistance and testimony </a:t>
            </a:r>
            <a:r>
              <a:rPr lang="en-US" sz="2000" dirty="0"/>
              <a:t>to the health benefits of Active </a:t>
            </a:r>
            <a:r>
              <a:rPr lang="en-US" sz="2000" dirty="0" smtClean="0"/>
              <a:t>Design.  </a:t>
            </a:r>
            <a:endParaRPr lang="en-US" sz="2000" dirty="0"/>
          </a:p>
          <a:p>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81567">
            <a:off x="5819115" y="727423"/>
            <a:ext cx="3077037" cy="21049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6"/>
          <p:cNvPicPr>
            <a:picLocks noChangeAspect="1" noChangeArrowheads="1"/>
          </p:cNvPicPr>
          <p:nvPr/>
        </p:nvPicPr>
        <p:blipFill>
          <a:blip r:embed="rId4" cstate="print"/>
          <a:srcRect/>
          <a:stretch>
            <a:fillRect/>
          </a:stretch>
        </p:blipFill>
        <p:spPr bwMode="auto">
          <a:xfrm>
            <a:off x="2482934" y="2122863"/>
            <a:ext cx="964164" cy="984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6" descr="http://www.networkforahealthycalifornia.net/2008conference/images/MHorton-T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01286"/>
            <a:ext cx="963542" cy="1202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Picture 4" descr="http://www.sutterhealth.org/providersearch/photos.html?masterid=2324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16928" y="2098409"/>
            <a:ext cx="828675" cy="976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4"/>
          <p:cNvPicPr>
            <a:picLocks noChangeAspect="1" noChangeArrowheads="1"/>
          </p:cNvPicPr>
          <p:nvPr/>
        </p:nvPicPr>
        <p:blipFill>
          <a:blip r:embed="rId7" cstate="print"/>
          <a:srcRect/>
          <a:stretch>
            <a:fillRect/>
          </a:stretch>
        </p:blipFill>
        <p:spPr bwMode="auto">
          <a:xfrm>
            <a:off x="3584653" y="790394"/>
            <a:ext cx="943290" cy="1184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2069834"/>
            <a:ext cx="857480" cy="1170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l="-1" t="7078" r="2425" b="12918"/>
          <a:stretch/>
        </p:blipFill>
        <p:spPr>
          <a:xfrm>
            <a:off x="1076978" y="791761"/>
            <a:ext cx="945203" cy="1162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627358" y="76200"/>
            <a:ext cx="5410200" cy="523220"/>
          </a:xfrm>
          <a:prstGeom prst="rect">
            <a:avLst/>
          </a:prstGeom>
        </p:spPr>
        <p:txBody>
          <a:bodyPr wrap="square">
            <a:spAutoFit/>
          </a:bodyPr>
          <a:lstStyle/>
          <a:p>
            <a:r>
              <a:rPr lang="en-US" sz="2800" dirty="0">
                <a:solidFill>
                  <a:schemeClr val="accent2">
                    <a:lumMod val="25000"/>
                  </a:schemeClr>
                </a:solidFill>
                <a:latin typeface="+mn-lt"/>
              </a:rPr>
              <a:t>Design 4 Active Sacramento</a:t>
            </a:r>
          </a:p>
        </p:txBody>
      </p:sp>
      <p:sp>
        <p:nvSpPr>
          <p:cNvPr id="14" name="Title 1"/>
          <p:cNvSpPr>
            <a:spLocks noGrp="1"/>
          </p:cNvSpPr>
          <p:nvPr>
            <p:ph type="title" idx="4294967295"/>
          </p:nvPr>
        </p:nvSpPr>
        <p:spPr>
          <a:xfrm rot="21086674">
            <a:off x="3879506" y="2336611"/>
            <a:ext cx="1689787" cy="610106"/>
          </a:xfrm>
          <a:prstGeom prst="rect">
            <a:avLst/>
          </a:prstGeom>
        </p:spPr>
        <p:txBody>
          <a:bodyPr/>
          <a:lstStyle/>
          <a:p>
            <a:r>
              <a:rPr lang="en-US" sz="3600" b="1" kern="1200" dirty="0">
                <a:solidFill>
                  <a:srgbClr val="002060"/>
                </a:solidFill>
                <a:latin typeface="Arial" charset="0"/>
                <a:ea typeface="+mn-ea"/>
                <a:cs typeface="+mn-cs"/>
              </a:rPr>
              <a:t>#D4AS</a:t>
            </a:r>
          </a:p>
        </p:txBody>
      </p:sp>
      <p:pic>
        <p:nvPicPr>
          <p:cNvPr id="1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2200" y="812176"/>
            <a:ext cx="927269" cy="11624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563464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2216" y="914400"/>
            <a:ext cx="3545959" cy="4954587"/>
          </a:xfrm>
        </p:spPr>
        <p:txBody>
          <a:bodyPr>
            <a:normAutofit fontScale="92500" lnSpcReduction="20000"/>
          </a:bodyPr>
          <a:lstStyle/>
          <a:p>
            <a:pPr marL="0" indent="0">
              <a:spcBef>
                <a:spcPts val="600"/>
              </a:spcBef>
            </a:pPr>
            <a:r>
              <a:rPr lang="en-US" sz="2400" dirty="0" smtClean="0"/>
              <a:t>Elements within the built environment that encourage more </a:t>
            </a:r>
            <a:r>
              <a:rPr lang="en-US" sz="2400" i="1" dirty="0" smtClean="0"/>
              <a:t>human powered activity. </a:t>
            </a:r>
          </a:p>
          <a:p>
            <a:pPr>
              <a:spcBef>
                <a:spcPts val="600"/>
              </a:spcBef>
            </a:pPr>
            <a:endParaRPr lang="en-US" sz="2400" dirty="0" smtClean="0"/>
          </a:p>
          <a:p>
            <a:pPr marL="0" indent="0">
              <a:spcBef>
                <a:spcPts val="600"/>
              </a:spcBef>
            </a:pPr>
            <a:r>
              <a:rPr lang="en-US" sz="2400" dirty="0" smtClean="0"/>
              <a:t>It’s about </a:t>
            </a:r>
            <a:r>
              <a:rPr lang="en-US" sz="2400" b="1" dirty="0" smtClean="0"/>
              <a:t>HEALTH </a:t>
            </a:r>
            <a:r>
              <a:rPr lang="en-US" sz="2400" dirty="0" smtClean="0"/>
              <a:t>integrated into transportation, land use, and landscape design.</a:t>
            </a:r>
            <a:endParaRPr lang="en-US" sz="2400" b="1" dirty="0"/>
          </a:p>
          <a:p>
            <a:pPr>
              <a:spcBef>
                <a:spcPts val="600"/>
              </a:spcBef>
            </a:pPr>
            <a:endParaRPr lang="en-US" sz="2400" dirty="0"/>
          </a:p>
          <a:p>
            <a:pPr>
              <a:spcBef>
                <a:spcPts val="600"/>
              </a:spcBef>
            </a:pPr>
            <a:r>
              <a:rPr lang="en-US" sz="2400" dirty="0" smtClean="0"/>
              <a:t>And, its </a:t>
            </a:r>
            <a:r>
              <a:rPr lang="en-US" sz="2400" u="sng" dirty="0" smtClean="0"/>
              <a:t>Sustainable!</a:t>
            </a:r>
            <a:r>
              <a:rPr lang="en-US" sz="2400" dirty="0" smtClean="0"/>
              <a:t>                </a:t>
            </a:r>
          </a:p>
          <a:p>
            <a:pPr marL="0" indent="0">
              <a:spcBef>
                <a:spcPts val="600"/>
              </a:spcBef>
            </a:pPr>
            <a:r>
              <a:rPr lang="en-US" sz="2400" dirty="0" smtClean="0"/>
              <a:t>Providing public </a:t>
            </a:r>
            <a:r>
              <a:rPr lang="en-US" sz="2400" dirty="0"/>
              <a:t>health, economic, environmental, social, </a:t>
            </a:r>
            <a:r>
              <a:rPr lang="en-US" sz="2400" dirty="0" smtClean="0"/>
              <a:t>and </a:t>
            </a:r>
            <a:r>
              <a:rPr lang="en-US" sz="2400" dirty="0"/>
              <a:t>climate resiliency </a:t>
            </a:r>
            <a:r>
              <a:rPr lang="en-US" sz="2400" dirty="0" smtClean="0"/>
              <a:t>benefits. </a:t>
            </a:r>
            <a:endParaRPr lang="en-US" sz="2400" dirty="0"/>
          </a:p>
          <a:p>
            <a:pPr marL="0" indent="0">
              <a:buNone/>
            </a:pPr>
            <a:endParaRPr lang="en-US" sz="2000" dirty="0" smtClean="0"/>
          </a:p>
          <a:p>
            <a:endParaRPr lang="en-US" sz="2000" dirty="0" smtClean="0"/>
          </a:p>
        </p:txBody>
      </p:sp>
      <p:pic>
        <p:nvPicPr>
          <p:cNvPr id="2052" name="Picture 4" descr="User Side Images Image 2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38532"/>
            <a:ext cx="3793608" cy="284008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752600"/>
            <a:ext cx="3071036" cy="240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67900" y="47625"/>
            <a:ext cx="3859775" cy="523220"/>
          </a:xfrm>
          <a:prstGeom prst="rect">
            <a:avLst/>
          </a:prstGeom>
        </p:spPr>
        <p:txBody>
          <a:bodyPr wrap="none">
            <a:spAutoFit/>
          </a:bodyPr>
          <a:lstStyle/>
          <a:p>
            <a:pPr algn="ctr"/>
            <a:r>
              <a:rPr lang="en-US" sz="2800" dirty="0">
                <a:solidFill>
                  <a:schemeClr val="accent2">
                    <a:lumMod val="25000"/>
                  </a:schemeClr>
                </a:solidFill>
                <a:latin typeface="+mn-lt"/>
              </a:rPr>
              <a:t>What is Active Design?</a:t>
            </a:r>
          </a:p>
        </p:txBody>
      </p:sp>
      <p:pic>
        <p:nvPicPr>
          <p:cNvPr id="10" name="Picture 9"/>
          <p:cNvPicPr>
            <a:picLocks noChangeAspect="1"/>
          </p:cNvPicPr>
          <p:nvPr/>
        </p:nvPicPr>
        <p:blipFill>
          <a:blip r:embed="rId5"/>
          <a:stretch>
            <a:fillRect/>
          </a:stretch>
        </p:blipFill>
        <p:spPr>
          <a:xfrm>
            <a:off x="4419600" y="1172859"/>
            <a:ext cx="1905000" cy="2595703"/>
          </a:xfrm>
          <a:prstGeom prst="rect">
            <a:avLst/>
          </a:prstGeom>
        </p:spPr>
      </p:pic>
    </p:spTree>
    <p:extLst>
      <p:ext uri="{BB962C8B-B14F-4D97-AF65-F5344CB8AC3E}">
        <p14:creationId xmlns:p14="http://schemas.microsoft.com/office/powerpoint/2010/main" val="331341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309497"/>
            <a:ext cx="7924800" cy="2362200"/>
          </a:xfrm>
        </p:spPr>
        <p:txBody>
          <a:bodyPr/>
          <a:lstStyle/>
          <a:p>
            <a:r>
              <a:rPr lang="en-US" sz="1800" dirty="0" smtClean="0"/>
              <a:t>	The </a:t>
            </a:r>
            <a:r>
              <a:rPr lang="en-US" sz="1800" b="1" dirty="0"/>
              <a:t>National Leadership Academy for the Public’s Health (</a:t>
            </a:r>
            <a:r>
              <a:rPr lang="en-US" sz="1800" b="1" dirty="0" smtClean="0"/>
              <a:t>NLAPH) provides </a:t>
            </a:r>
            <a:r>
              <a:rPr lang="en-US" sz="1800" b="1" dirty="0"/>
              <a:t>training to </a:t>
            </a:r>
            <a:r>
              <a:rPr lang="en-US" sz="1800" dirty="0" smtClean="0"/>
              <a:t>multi-sector </a:t>
            </a:r>
            <a:r>
              <a:rPr lang="en-US" sz="1800" dirty="0"/>
              <a:t>teams from across the country to advance their leadership skills and achieve health equity in their community. Funded by </a:t>
            </a:r>
            <a:r>
              <a:rPr lang="en-US" sz="1800" dirty="0" smtClean="0"/>
              <a:t>CDC, uses </a:t>
            </a:r>
            <a:r>
              <a:rPr lang="en-US" sz="1800" dirty="0"/>
              <a:t>an experiential learning process that includes webinars, a multi-day retreat, coaching support, peer networking, and an applied population health project</a:t>
            </a:r>
          </a:p>
          <a:p>
            <a:endParaRPr lang="en-US" sz="1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90600"/>
            <a:ext cx="3519787" cy="1484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123971"/>
            <a:ext cx="1909275" cy="10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1881" y="660975"/>
            <a:ext cx="1873543" cy="225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267200" y="76200"/>
            <a:ext cx="4572000" cy="523220"/>
          </a:xfrm>
          <a:prstGeom prst="rect">
            <a:avLst/>
          </a:prstGeom>
          <a:noFill/>
        </p:spPr>
        <p:txBody>
          <a:bodyPr wrap="square" rtlCol="0">
            <a:spAutoFit/>
          </a:bodyPr>
          <a:lstStyle/>
          <a:p>
            <a:r>
              <a:rPr lang="en-US" sz="2800" dirty="0" smtClean="0">
                <a:solidFill>
                  <a:schemeClr val="accent2">
                    <a:lumMod val="25000"/>
                  </a:schemeClr>
                </a:solidFill>
              </a:rPr>
              <a:t>Forming Partnerships</a:t>
            </a:r>
            <a:endParaRPr lang="en-US" sz="2800" dirty="0">
              <a:solidFill>
                <a:schemeClr val="accent2">
                  <a:lumMod val="25000"/>
                </a:schemeClr>
              </a:solidFill>
            </a:endParaRPr>
          </a:p>
        </p:txBody>
      </p:sp>
      <p:pic>
        <p:nvPicPr>
          <p:cNvPr id="7"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697939" y="5247361"/>
            <a:ext cx="4096867" cy="762066"/>
          </a:xfrm>
          <a:prstGeom prst="rect">
            <a:avLst/>
          </a:prstGeom>
          <a:noFill/>
          <a:ln w="9525">
            <a:noFill/>
            <a:miter lim="800000"/>
            <a:headEnd/>
            <a:tailEnd/>
          </a:ln>
        </p:spPr>
      </p:pic>
    </p:spTree>
    <p:extLst>
      <p:ext uri="{BB962C8B-B14F-4D97-AF65-F5344CB8AC3E}">
        <p14:creationId xmlns:p14="http://schemas.microsoft.com/office/powerpoint/2010/main" val="9254056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8400644" cy="5347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81200" y="76200"/>
            <a:ext cx="7086600" cy="563562"/>
          </a:xfrm>
        </p:spPr>
        <p:txBody>
          <a:bodyPr/>
          <a:lstStyle/>
          <a:p>
            <a:pPr algn="r"/>
            <a:r>
              <a:rPr lang="en-US" sz="2400" dirty="0" smtClean="0">
                <a:solidFill>
                  <a:schemeClr val="accent2">
                    <a:lumMod val="25000"/>
                  </a:schemeClr>
                </a:solidFill>
                <a:latin typeface="+mn-lt"/>
              </a:rPr>
              <a:t>Policies, Systems and Environmental Change </a:t>
            </a:r>
            <a:endParaRPr lang="en-US" sz="2400" dirty="0">
              <a:solidFill>
                <a:schemeClr val="accent2">
                  <a:lumMod val="25000"/>
                </a:schemeClr>
              </a:solidFill>
              <a:latin typeface="+mn-lt"/>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867400"/>
            <a:ext cx="2138363" cy="3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9882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14">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009900"/>
      </a:hlink>
      <a:folHlink>
        <a:srgbClr val="808000"/>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kumimoji="0" lang="en-US" sz="2600" b="0" i="0" u="none" strike="noStrike" cap="none" normalizeH="0" baseline="0" smtClean="0">
            <a:ln>
              <a:noFill/>
            </a:ln>
            <a:solidFill>
              <a:schemeClr val="accent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kumimoji="0" lang="en-US" sz="2600" b="0" i="0" u="none" strike="noStrike" cap="none" normalizeH="0" baseline="0" smtClean="0">
            <a:ln>
              <a:noFill/>
            </a:ln>
            <a:solidFill>
              <a:schemeClr val="accent2"/>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9B8D65"/>
        </a:dk1>
        <a:lt1>
          <a:srgbClr val="F8F8F8"/>
        </a:lt1>
        <a:dk2>
          <a:srgbClr val="002600"/>
        </a:dk2>
        <a:lt2>
          <a:srgbClr val="FAFACC"/>
        </a:lt2>
        <a:accent1>
          <a:srgbClr val="FF9900"/>
        </a:accent1>
        <a:accent2>
          <a:srgbClr val="8F9967"/>
        </a:accent2>
        <a:accent3>
          <a:srgbClr val="AAACAA"/>
        </a:accent3>
        <a:accent4>
          <a:srgbClr val="D4D4D4"/>
        </a:accent4>
        <a:accent5>
          <a:srgbClr val="FFCAAA"/>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1">
        <a:dk1>
          <a:srgbClr val="9B8D65"/>
        </a:dk1>
        <a:lt1>
          <a:srgbClr val="F8F8F8"/>
        </a:lt1>
        <a:dk2>
          <a:srgbClr val="002600"/>
        </a:dk2>
        <a:lt2>
          <a:srgbClr val="FAFACC"/>
        </a:lt2>
        <a:accent1>
          <a:srgbClr val="99FF99"/>
        </a:accent1>
        <a:accent2>
          <a:srgbClr val="9999FF"/>
        </a:accent2>
        <a:accent3>
          <a:srgbClr val="AAACAA"/>
        </a:accent3>
        <a:accent4>
          <a:srgbClr val="D4D4D4"/>
        </a:accent4>
        <a:accent5>
          <a:srgbClr val="CAFFCA"/>
        </a:accent5>
        <a:accent6>
          <a:srgbClr val="8A8AE7"/>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2">
        <a:dk1>
          <a:srgbClr val="9B8D65"/>
        </a:dk1>
        <a:lt1>
          <a:srgbClr val="CCFFCC"/>
        </a:lt1>
        <a:dk2>
          <a:srgbClr val="002600"/>
        </a:dk2>
        <a:lt2>
          <a:srgbClr val="FFFF66"/>
        </a:lt2>
        <a:accent1>
          <a:srgbClr val="99FF99"/>
        </a:accent1>
        <a:accent2>
          <a:srgbClr val="9999FF"/>
        </a:accent2>
        <a:accent3>
          <a:srgbClr val="AAACAA"/>
        </a:accent3>
        <a:accent4>
          <a:srgbClr val="AEDAAE"/>
        </a:accent4>
        <a:accent5>
          <a:srgbClr val="CAFFCA"/>
        </a:accent5>
        <a:accent6>
          <a:srgbClr val="8A8AE7"/>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3">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4">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009900"/>
        </a:hlink>
        <a:folHlink>
          <a:srgbClr val="808000"/>
        </a:folHlink>
      </a:clrScheme>
      <a:clrMap bg1="dk2" tx1="lt1" bg2="dk1" tx2="lt2" accent1="accent1" accent2="accent2" accent3="accent3" accent4="accent4" accent5="accent5" accent6="accent6" hlink="hlink" folHlink="folHlink"/>
    </a:extraClrScheme>
    <a:extraClrScheme>
      <a:clrScheme name="Edge 15">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FFFFCC"/>
        </a:hlink>
        <a:folHlink>
          <a:srgbClr val="808000"/>
        </a:folHlink>
      </a:clrScheme>
      <a:clrMap bg1="dk2" tx1="lt1" bg2="dk1" tx2="lt2" accent1="accent1" accent2="accent2" accent3="accent3" accent4="accent4" accent5="accent5" accent6="accent6" hlink="hlink" folHlink="folHlink"/>
    </a:extraClrScheme>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10">
        <a:dk1>
          <a:srgbClr val="9B8D65"/>
        </a:dk1>
        <a:lt1>
          <a:srgbClr val="F8F8F8"/>
        </a:lt1>
        <a:dk2>
          <a:srgbClr val="002600"/>
        </a:dk2>
        <a:lt2>
          <a:srgbClr val="FAFACC"/>
        </a:lt2>
        <a:accent1>
          <a:srgbClr val="FF9900"/>
        </a:accent1>
        <a:accent2>
          <a:srgbClr val="8F9967"/>
        </a:accent2>
        <a:accent3>
          <a:srgbClr val="AAACAA"/>
        </a:accent3>
        <a:accent4>
          <a:srgbClr val="D4D4D4"/>
        </a:accent4>
        <a:accent5>
          <a:srgbClr val="FFCAAA"/>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1">
        <a:dk1>
          <a:srgbClr val="9B8D65"/>
        </a:dk1>
        <a:lt1>
          <a:srgbClr val="F8F8F8"/>
        </a:lt1>
        <a:dk2>
          <a:srgbClr val="002600"/>
        </a:dk2>
        <a:lt2>
          <a:srgbClr val="FAFACC"/>
        </a:lt2>
        <a:accent1>
          <a:srgbClr val="99FF99"/>
        </a:accent1>
        <a:accent2>
          <a:srgbClr val="9999FF"/>
        </a:accent2>
        <a:accent3>
          <a:srgbClr val="AAACAA"/>
        </a:accent3>
        <a:accent4>
          <a:srgbClr val="D4D4D4"/>
        </a:accent4>
        <a:accent5>
          <a:srgbClr val="CAFFCA"/>
        </a:accent5>
        <a:accent6>
          <a:srgbClr val="8A8AE7"/>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2">
        <a:dk1>
          <a:srgbClr val="9B8D65"/>
        </a:dk1>
        <a:lt1>
          <a:srgbClr val="CCFFCC"/>
        </a:lt1>
        <a:dk2>
          <a:srgbClr val="002600"/>
        </a:dk2>
        <a:lt2>
          <a:srgbClr val="FFFF66"/>
        </a:lt2>
        <a:accent1>
          <a:srgbClr val="99FF99"/>
        </a:accent1>
        <a:accent2>
          <a:srgbClr val="9999FF"/>
        </a:accent2>
        <a:accent3>
          <a:srgbClr val="AAACAA"/>
        </a:accent3>
        <a:accent4>
          <a:srgbClr val="AEDAAE"/>
        </a:accent4>
        <a:accent5>
          <a:srgbClr val="CAFFCA"/>
        </a:accent5>
        <a:accent6>
          <a:srgbClr val="8A8AE7"/>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3">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14">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009900"/>
        </a:hlink>
        <a:folHlink>
          <a:srgbClr val="808000"/>
        </a:folHlink>
      </a:clrScheme>
      <a:clrMap bg1="dk2" tx1="lt1" bg2="dk1" tx2="lt2" accent1="accent1" accent2="accent2" accent3="accent3" accent4="accent4" accent5="accent5" accent6="accent6" hlink="hlink" folHlink="folHlink"/>
    </a:extraClrScheme>
    <a:extraClrScheme>
      <a:clrScheme name="Edge 15">
        <a:dk1>
          <a:srgbClr val="9B8D65"/>
        </a:dk1>
        <a:lt1>
          <a:srgbClr val="FFFFCC"/>
        </a:lt1>
        <a:dk2>
          <a:srgbClr val="002600"/>
        </a:dk2>
        <a:lt2>
          <a:srgbClr val="FFFF66"/>
        </a:lt2>
        <a:accent1>
          <a:srgbClr val="99FF99"/>
        </a:accent1>
        <a:accent2>
          <a:srgbClr val="9999FF"/>
        </a:accent2>
        <a:accent3>
          <a:srgbClr val="AAACAA"/>
        </a:accent3>
        <a:accent4>
          <a:srgbClr val="DADAAE"/>
        </a:accent4>
        <a:accent5>
          <a:srgbClr val="CAFFCA"/>
        </a:accent5>
        <a:accent6>
          <a:srgbClr val="8A8AE7"/>
        </a:accent6>
        <a:hlink>
          <a:srgbClr val="FFFFCC"/>
        </a:hlink>
        <a:folHlink>
          <a:srgbClr val="808000"/>
        </a:folHlink>
      </a:clrScheme>
      <a:clrMap bg1="dk2" tx1="lt1" bg2="dk1" tx2="lt2" accent1="accent1" accent2="accent2" accent3="accent3" accent4="accent4" accent5="accent5" accent6="accent6" hlink="hlink" folHlink="folHlink"/>
    </a:extraClrScheme>
    <a:extraClrScheme>
      <a:clrScheme name="Edge 16">
        <a:dk1>
          <a:srgbClr val="9B8D65"/>
        </a:dk1>
        <a:lt1>
          <a:srgbClr val="FFFFCC"/>
        </a:lt1>
        <a:dk2>
          <a:srgbClr val="021074"/>
        </a:dk2>
        <a:lt2>
          <a:srgbClr val="FFFF66"/>
        </a:lt2>
        <a:accent1>
          <a:srgbClr val="99FF99"/>
        </a:accent1>
        <a:accent2>
          <a:srgbClr val="9999FF"/>
        </a:accent2>
        <a:accent3>
          <a:srgbClr val="AAAABC"/>
        </a:accent3>
        <a:accent4>
          <a:srgbClr val="DADAAE"/>
        </a:accent4>
        <a:accent5>
          <a:srgbClr val="CAFFCA"/>
        </a:accent5>
        <a:accent6>
          <a:srgbClr val="8A8AE7"/>
        </a:accent6>
        <a:hlink>
          <a:srgbClr val="FFFFCC"/>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86A92AA27C2849A4314B3DBE2FC4EE" ma:contentTypeVersion="2" ma:contentTypeDescription="Create a new document." ma:contentTypeScope="" ma:versionID="babc5f145af1fdf557a301ae6e2f2258">
  <xsd:schema xmlns:xsd="http://www.w3.org/2001/XMLSchema" xmlns:xs="http://www.w3.org/2001/XMLSchema" xmlns:p="http://schemas.microsoft.com/office/2006/metadata/properties" xmlns:ns1="http://schemas.microsoft.com/sharepoint/v3" targetNamespace="http://schemas.microsoft.com/office/2006/metadata/properties" ma:root="true" ma:fieldsID="18623f1c1f06a6864f74772fcc109f8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B50D9BD-F983-4951-8D51-B2BCA2D6E52A}"/>
</file>

<file path=customXml/itemProps2.xml><?xml version="1.0" encoding="utf-8"?>
<ds:datastoreItem xmlns:ds="http://schemas.openxmlformats.org/officeDocument/2006/customXml" ds:itemID="{648E5485-8B31-47F4-8EAD-BBD90992363F}"/>
</file>

<file path=customXml/itemProps3.xml><?xml version="1.0" encoding="utf-8"?>
<ds:datastoreItem xmlns:ds="http://schemas.openxmlformats.org/officeDocument/2006/customXml" ds:itemID="{06A0F15D-B9EE-4FD7-AFDF-FE6FA5343BC7}"/>
</file>

<file path=docProps/app.xml><?xml version="1.0" encoding="utf-8"?>
<Properties xmlns="http://schemas.openxmlformats.org/officeDocument/2006/extended-properties" xmlns:vt="http://schemas.openxmlformats.org/officeDocument/2006/docPropsVTypes">
  <Template/>
  <TotalTime>51056</TotalTime>
  <Words>2674</Words>
  <Application>Microsoft Office PowerPoint</Application>
  <PresentationFormat>On-screen Show (4:3)</PresentationFormat>
  <Paragraphs>242</Paragraphs>
  <Slides>31</Slides>
  <Notes>31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Franklin Gothic Medium</vt:lpstr>
      <vt:lpstr>Garamond</vt:lpstr>
      <vt:lpstr>Times New Roman</vt:lpstr>
      <vt:lpstr>Tw Cen MT</vt:lpstr>
      <vt:lpstr>Wingdings</vt:lpstr>
      <vt:lpstr>Edge</vt:lpstr>
      <vt:lpstr>PowerPoint Presentation</vt:lpstr>
      <vt:lpstr>PowerPoint Presentation</vt:lpstr>
      <vt:lpstr>PowerPoint Presentation</vt:lpstr>
      <vt:lpstr>PowerPoint Presentation</vt:lpstr>
      <vt:lpstr>PowerPoint Presentation</vt:lpstr>
      <vt:lpstr>#D4AS</vt:lpstr>
      <vt:lpstr>PowerPoint Presentation</vt:lpstr>
      <vt:lpstr>PowerPoint Presentation</vt:lpstr>
      <vt:lpstr>Policies, Systems and Environmental Change </vt:lpstr>
      <vt:lpstr>PowerPoint Presentation</vt:lpstr>
      <vt:lpstr>PowerPoint Presentation</vt:lpstr>
      <vt:lpstr>PowerPoint Presentation</vt:lpstr>
      <vt:lpstr>PowerPoint Presentation</vt:lpstr>
      <vt:lpstr>What’s Good for Health…  is Good for Climate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the CRC Collaborative does</vt:lpstr>
      <vt:lpstr>PowerPoint Presentation</vt:lpstr>
      <vt:lpstr>PowerPoint Presentation</vt:lpstr>
    </vt:vector>
  </TitlesOfParts>
  <Company>County of Sacramento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Sacramento County General Plan Update</dc:title>
  <dc:creator>moffittl</dc:creator>
  <cp:lastModifiedBy>Koehn. Jill</cp:lastModifiedBy>
  <cp:revision>916</cp:revision>
  <cp:lastPrinted>2018-08-14T22:04:01Z</cp:lastPrinted>
  <dcterms:created xsi:type="dcterms:W3CDTF">2006-01-21T01:48:48Z</dcterms:created>
  <dcterms:modified xsi:type="dcterms:W3CDTF">2018-08-14T22:07:05Z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0x0101005486A92AA27C2849A4314B3DBE2FC4EE</vt:lpwstr>
  </property>
</Properties>
</file>